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
  </p:notesMasterIdLst>
  <p:sldIdLst>
    <p:sldId id="258" r:id="rId2"/>
  </p:sldIdLst>
  <p:sldSz cx="10801350" cy="150876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FARHA" initials="AF" lastIdx="7" clrIdx="0">
    <p:extLst>
      <p:ext uri="{19B8F6BF-5375-455C-9EA6-DF929625EA0E}">
        <p15:presenceInfo xmlns:p15="http://schemas.microsoft.com/office/powerpoint/2012/main" userId="S-1-5-21-2964877606-1539474356-202270932-3220" providerId="AD"/>
      </p:ext>
    </p:extLst>
  </p:cmAuthor>
  <p:cmAuthor id="2" name="Salah Al Muzahmi" initials="SAM" lastIdx="1" clrIdx="2">
    <p:extLst>
      <p:ext uri="{19B8F6BF-5375-455C-9EA6-DF929625EA0E}">
        <p15:presenceInfo xmlns:p15="http://schemas.microsoft.com/office/powerpoint/2012/main" userId="S-1-5-21-2964877606-1539474356-202270932-3195" providerId="AD"/>
      </p:ext>
    </p:extLst>
  </p:cmAuthor>
  <p:cmAuthor id="3" name="Najat Al-Ghanami" initials="NA" lastIdx="6" clrIdx="3">
    <p:extLst>
      <p:ext uri="{19B8F6BF-5375-455C-9EA6-DF929625EA0E}">
        <p15:presenceInfo xmlns:p15="http://schemas.microsoft.com/office/powerpoint/2012/main" userId="S-1-5-21-2964877606-1539474356-202270932-3180" providerId="AD"/>
      </p:ext>
    </p:extLst>
  </p:cmAuthor>
  <p:cmAuthor id="4" name="Tasnim Al Kaabi" initials="TAK" lastIdx="1" clrIdx="4">
    <p:extLst>
      <p:ext uri="{19B8F6BF-5375-455C-9EA6-DF929625EA0E}">
        <p15:presenceInfo xmlns:p15="http://schemas.microsoft.com/office/powerpoint/2012/main" userId="S-1-5-21-2964877606-1539474356-202270932-8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F3F"/>
    <a:srgbClr val="1D32F7"/>
    <a:srgbClr val="A1D8D6"/>
    <a:srgbClr val="3B8D89"/>
    <a:srgbClr val="78B2B0"/>
    <a:srgbClr val="939393"/>
    <a:srgbClr val="7B7B7B"/>
    <a:srgbClr val="DCC994"/>
    <a:srgbClr val="8CBDC0"/>
    <a:srgbClr val="E5D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95" autoAdjust="0"/>
  </p:normalViewPr>
  <p:slideViewPr>
    <p:cSldViewPr snapToGrid="0" snapToObjects="1">
      <p:cViewPr varScale="1">
        <p:scale>
          <a:sx n="52" d="100"/>
          <a:sy n="52" d="100"/>
        </p:scale>
        <p:origin x="2988"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OM" sz="1400" dirty="0"/>
              <a:t>معدلات التضخم السنوية لمجلس التعاون (%)،</a:t>
            </a:r>
            <a:r>
              <a:rPr lang="ar-OM" sz="1400" baseline="0" dirty="0"/>
              <a:t> أبريل 2024</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301812180486083"/>
          <c:y val="0.16543858170277267"/>
          <c:w val="0.57851816062100814"/>
          <c:h val="0.75755068999038855"/>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a:noFill/>
            </a:ln>
            <a:effectLst/>
          </c:spPr>
          <c:invertIfNegative val="0"/>
          <c:dPt>
            <c:idx val="8"/>
            <c:invertIfNegative val="0"/>
            <c:bubble3D val="0"/>
            <c:spPr>
              <a:solidFill>
                <a:srgbClr val="C19F3F"/>
              </a:solidFill>
              <a:ln>
                <a:noFill/>
              </a:ln>
              <a:effectLst/>
            </c:spPr>
            <c:extLst>
              <c:ext xmlns:c16="http://schemas.microsoft.com/office/drawing/2014/chart" uri="{C3380CC4-5D6E-409C-BE32-E72D297353CC}">
                <c16:uniqueId val="{00000003-6302-4B2D-AD4E-FF281E9631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الأثاث</c:v>
                </c:pt>
                <c:pt idx="1">
                  <c:v>النقل</c:v>
                </c:pt>
                <c:pt idx="2">
                  <c:v>الملابس والأحذية</c:v>
                </c:pt>
                <c:pt idx="3">
                  <c:v>الاتصالات</c:v>
                </c:pt>
                <c:pt idx="4">
                  <c:v>التبغ</c:v>
                </c:pt>
                <c:pt idx="5">
                  <c:v>الصحة </c:v>
                </c:pt>
                <c:pt idx="6">
                  <c:v>السلع والخدمات</c:v>
                </c:pt>
                <c:pt idx="7">
                  <c:v>التعليم</c:v>
                </c:pt>
                <c:pt idx="8">
                  <c:v>التضخم العام</c:v>
                </c:pt>
                <c:pt idx="9">
                  <c:v>الأغذية والمشروبات</c:v>
                </c:pt>
                <c:pt idx="10">
                  <c:v>المطاعم والفنادق</c:v>
                </c:pt>
                <c:pt idx="11">
                  <c:v>الثقافة والترفيه</c:v>
                </c:pt>
                <c:pt idx="12">
                  <c:v>السكن</c:v>
                </c:pt>
              </c:strCache>
            </c:strRef>
          </c:cat>
          <c:val>
            <c:numRef>
              <c:f>Sheet1!$B$2:$B$14</c:f>
              <c:numCache>
                <c:formatCode>0.0</c:formatCode>
                <c:ptCount val="13"/>
                <c:pt idx="0">
                  <c:v>-2.6</c:v>
                </c:pt>
                <c:pt idx="1">
                  <c:v>-1.4</c:v>
                </c:pt>
                <c:pt idx="2">
                  <c:v>-1.2</c:v>
                </c:pt>
                <c:pt idx="3">
                  <c:v>-1.1000000000000001</c:v>
                </c:pt>
                <c:pt idx="4">
                  <c:v>-0.9</c:v>
                </c:pt>
                <c:pt idx="5">
                  <c:v>-0.9</c:v>
                </c:pt>
                <c:pt idx="6">
                  <c:v>0.4</c:v>
                </c:pt>
                <c:pt idx="7">
                  <c:v>0.8</c:v>
                </c:pt>
                <c:pt idx="8">
                  <c:v>1.3</c:v>
                </c:pt>
                <c:pt idx="9">
                  <c:v>1.3</c:v>
                </c:pt>
                <c:pt idx="10">
                  <c:v>1.7</c:v>
                </c:pt>
                <c:pt idx="11">
                  <c:v>3</c:v>
                </c:pt>
                <c:pt idx="12">
                  <c:v>4.9000000000000004</c:v>
                </c:pt>
              </c:numCache>
            </c:numRef>
          </c:val>
          <c:extLst>
            <c:ext xmlns:c16="http://schemas.microsoft.com/office/drawing/2014/chart" uri="{C3380CC4-5D6E-409C-BE32-E72D297353CC}">
              <c16:uniqueId val="{00000000-6302-4B2D-AD4E-FF281E9631B0}"/>
            </c:ext>
          </c:extLst>
        </c:ser>
        <c:dLbls>
          <c:showLegendKey val="0"/>
          <c:showVal val="0"/>
          <c:showCatName val="0"/>
          <c:showSerName val="0"/>
          <c:showPercent val="0"/>
          <c:showBubbleSize val="0"/>
        </c:dLbls>
        <c:gapWidth val="34"/>
        <c:overlap val="2"/>
        <c:axId val="950481599"/>
        <c:axId val="833026671"/>
      </c:barChart>
      <c:catAx>
        <c:axId val="950481599"/>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33026671"/>
        <c:crosses val="autoZero"/>
        <c:auto val="1"/>
        <c:lblAlgn val="ctr"/>
        <c:lblOffset val="100"/>
        <c:noMultiLvlLbl val="0"/>
      </c:catAx>
      <c:valAx>
        <c:axId val="833026671"/>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0481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OM" sz="1400" dirty="0"/>
              <a:t>معدل التضخم العام لدول مجلس التعاون (%)، أبريل 2024م</a:t>
            </a:r>
            <a:endParaRPr lang="en-US" sz="1400" dirty="0"/>
          </a:p>
        </c:rich>
      </c:tx>
      <c:layout>
        <c:manualLayout>
          <c:xMode val="edge"/>
          <c:yMode val="edge"/>
          <c:x val="0.11463059037963383"/>
          <c:y val="3.01630586449819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223430076647386E-2"/>
          <c:y val="0.20897740432309803"/>
          <c:w val="0.91477656992335266"/>
          <c:h val="0.53884354278291657"/>
        </c:manualLayout>
      </c:layout>
      <c:barChart>
        <c:barDir val="col"/>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2"/>
            <c:invertIfNegative val="0"/>
            <c:bubble3D val="0"/>
            <c:spPr>
              <a:solidFill>
                <a:srgbClr val="C19F3F"/>
              </a:solidFill>
              <a:ln>
                <a:noFill/>
              </a:ln>
              <a:effectLst/>
            </c:spPr>
            <c:extLst>
              <c:ext xmlns:c16="http://schemas.microsoft.com/office/drawing/2014/chart" uri="{C3380CC4-5D6E-409C-BE32-E72D297353CC}">
                <c16:uniqueId val="{00000003-0EAB-4012-B6CA-95B75062F2B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عمان</c:v>
                </c:pt>
                <c:pt idx="1">
                  <c:v>البحرين</c:v>
                </c:pt>
                <c:pt idx="2">
                  <c:v>مجلس التعاون*</c:v>
                </c:pt>
                <c:pt idx="3">
                  <c:v>قطر</c:v>
                </c:pt>
                <c:pt idx="4">
                  <c:v>السعودية</c:v>
                </c:pt>
                <c:pt idx="5">
                  <c:v>الكويت</c:v>
                </c:pt>
              </c:strCache>
            </c:strRef>
          </c:cat>
          <c:val>
            <c:numRef>
              <c:f>Sheet1!$B$2:$B$7</c:f>
              <c:numCache>
                <c:formatCode>General</c:formatCode>
                <c:ptCount val="6"/>
                <c:pt idx="0">
                  <c:v>0.4</c:v>
                </c:pt>
                <c:pt idx="1">
                  <c:v>1.2</c:v>
                </c:pt>
                <c:pt idx="2">
                  <c:v>1.3</c:v>
                </c:pt>
                <c:pt idx="3">
                  <c:v>1.5</c:v>
                </c:pt>
                <c:pt idx="4">
                  <c:v>1.6</c:v>
                </c:pt>
                <c:pt idx="5">
                  <c:v>3.2</c:v>
                </c:pt>
              </c:numCache>
            </c:numRef>
          </c:val>
          <c:extLst>
            <c:ext xmlns:c16="http://schemas.microsoft.com/office/drawing/2014/chart" uri="{C3380CC4-5D6E-409C-BE32-E72D297353CC}">
              <c16:uniqueId val="{00000000-0EAB-4012-B6CA-95B75062F2B9}"/>
            </c:ext>
          </c:extLst>
        </c:ser>
        <c:dLbls>
          <c:showLegendKey val="0"/>
          <c:showVal val="0"/>
          <c:showCatName val="0"/>
          <c:showSerName val="0"/>
          <c:showPercent val="0"/>
          <c:showBubbleSize val="0"/>
        </c:dLbls>
        <c:gapWidth val="131"/>
        <c:overlap val="-27"/>
        <c:axId val="522041424"/>
        <c:axId val="294894960"/>
      </c:barChart>
      <c:catAx>
        <c:axId val="52204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894960"/>
        <c:crosses val="autoZero"/>
        <c:auto val="1"/>
        <c:lblAlgn val="ctr"/>
        <c:lblOffset val="100"/>
        <c:noMultiLvlLbl val="0"/>
      </c:catAx>
      <c:valAx>
        <c:axId val="294894960"/>
        <c:scaling>
          <c:orientation val="minMax"/>
        </c:scaling>
        <c:delete val="1"/>
        <c:axPos val="l"/>
        <c:numFmt formatCode="#,##0.0" sourceLinked="0"/>
        <c:majorTickMark val="none"/>
        <c:minorTickMark val="none"/>
        <c:tickLblPos val="nextTo"/>
        <c:crossAx val="52204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ar-OM" sz="1400" b="0" i="0" baseline="0" dirty="0">
                <a:effectLst/>
              </a:rPr>
              <a:t>معدلات التضخم السنوية لأسعار المستهلك (%)، أبريل 2024م</a:t>
            </a:r>
            <a:endParaRPr lang="en-US" sz="1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layout>
        <c:manualLayout>
          <c:xMode val="edge"/>
          <c:yMode val="edge"/>
          <c:x val="0.12513460928434667"/>
          <c:y val="2.446862626961751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6948606225653082"/>
          <c:y val="0.20200180443248766"/>
          <c:w val="0.52819287456920361"/>
          <c:h val="0.71235786486404729"/>
        </c:manualLayout>
      </c:layout>
      <c:barChart>
        <c:barDir val="bar"/>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2"/>
            <c:invertIfNegative val="0"/>
            <c:bubble3D val="0"/>
            <c:spPr>
              <a:solidFill>
                <a:srgbClr val="C19F3F"/>
              </a:solidFill>
              <a:ln>
                <a:noFill/>
              </a:ln>
              <a:effectLst/>
            </c:spPr>
            <c:extLst>
              <c:ext xmlns:c16="http://schemas.microsoft.com/office/drawing/2014/chart" uri="{C3380CC4-5D6E-409C-BE32-E72D297353CC}">
                <c16:uniqueId val="{00000002-2FAD-476C-9C30-B61D52B1AF5B}"/>
              </c:ext>
            </c:extLst>
          </c:dPt>
          <c:dPt>
            <c:idx val="6"/>
            <c:invertIfNegative val="0"/>
            <c:bubble3D val="0"/>
            <c:spPr>
              <a:solidFill>
                <a:srgbClr val="1D32F7"/>
              </a:solidFill>
              <a:ln>
                <a:noFill/>
              </a:ln>
              <a:effectLst/>
            </c:spPr>
            <c:extLst>
              <c:ext xmlns:c16="http://schemas.microsoft.com/office/drawing/2014/chart" uri="{C3380CC4-5D6E-409C-BE32-E72D297353CC}">
                <c16:uniqueId val="{00000003-1AFD-48A9-AB29-8553353BA23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الصين</c:v>
                </c:pt>
                <c:pt idx="1">
                  <c:v>إيطاليا</c:v>
                </c:pt>
                <c:pt idx="2">
                  <c:v>مجلس التعاون</c:v>
                </c:pt>
                <c:pt idx="3">
                  <c:v>ألمانيا</c:v>
                </c:pt>
                <c:pt idx="4">
                  <c:v>فرنسا</c:v>
                </c:pt>
                <c:pt idx="5">
                  <c:v>اليابان</c:v>
                </c:pt>
                <c:pt idx="6">
                  <c:v>الإتحاد الأوروبي</c:v>
                </c:pt>
                <c:pt idx="7">
                  <c:v>كوريا الجنوبية</c:v>
                </c:pt>
                <c:pt idx="8">
                  <c:v>المملكة المتحدة</c:v>
                </c:pt>
                <c:pt idx="9">
                  <c:v>الولايات المتحدة</c:v>
                </c:pt>
                <c:pt idx="10">
                  <c:v>البرازيل</c:v>
                </c:pt>
                <c:pt idx="11">
                  <c:v>الهند</c:v>
                </c:pt>
              </c:strCache>
            </c:strRef>
          </c:cat>
          <c:val>
            <c:numRef>
              <c:f>Sheet1!$B$2:$B$13</c:f>
              <c:numCache>
                <c:formatCode>General</c:formatCode>
                <c:ptCount val="12"/>
                <c:pt idx="0">
                  <c:v>0.3</c:v>
                </c:pt>
                <c:pt idx="1">
                  <c:v>0.8</c:v>
                </c:pt>
                <c:pt idx="2">
                  <c:v>1.3</c:v>
                </c:pt>
                <c:pt idx="3">
                  <c:v>2.2000000000000002</c:v>
                </c:pt>
                <c:pt idx="4">
                  <c:v>2.2000000000000002</c:v>
                </c:pt>
                <c:pt idx="5">
                  <c:v>2.5</c:v>
                </c:pt>
                <c:pt idx="6">
                  <c:v>2.6</c:v>
                </c:pt>
                <c:pt idx="7">
                  <c:v>2.9</c:v>
                </c:pt>
                <c:pt idx="8">
                  <c:v>3</c:v>
                </c:pt>
                <c:pt idx="9">
                  <c:v>3.4</c:v>
                </c:pt>
                <c:pt idx="10">
                  <c:v>3.7</c:v>
                </c:pt>
                <c:pt idx="11">
                  <c:v>3.9</c:v>
                </c:pt>
              </c:numCache>
            </c:numRef>
          </c:val>
          <c:extLst>
            <c:ext xmlns:c16="http://schemas.microsoft.com/office/drawing/2014/chart" uri="{C3380CC4-5D6E-409C-BE32-E72D297353CC}">
              <c16:uniqueId val="{00000000-CBAF-42D3-80A5-6F152258F693}"/>
            </c:ext>
          </c:extLst>
        </c:ser>
        <c:dLbls>
          <c:dLblPos val="outEnd"/>
          <c:showLegendKey val="0"/>
          <c:showVal val="1"/>
          <c:showCatName val="0"/>
          <c:showSerName val="0"/>
          <c:showPercent val="0"/>
          <c:showBubbleSize val="0"/>
        </c:dLbls>
        <c:gapWidth val="34"/>
        <c:overlap val="2"/>
        <c:axId val="926883056"/>
        <c:axId val="440503888"/>
      </c:barChart>
      <c:catAx>
        <c:axId val="92688305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503888"/>
        <c:crosses val="autoZero"/>
        <c:auto val="1"/>
        <c:lblAlgn val="ctr"/>
        <c:lblOffset val="100"/>
        <c:noMultiLvlLbl val="0"/>
      </c:catAx>
      <c:valAx>
        <c:axId val="440503888"/>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8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3" cy="49557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670" y="0"/>
            <a:ext cx="2945453" cy="495579"/>
          </a:xfrm>
          <a:prstGeom prst="rect">
            <a:avLst/>
          </a:prstGeom>
        </p:spPr>
        <p:txBody>
          <a:bodyPr vert="horz" lIns="91440" tIns="45720" rIns="91440" bIns="45720" rtlCol="0"/>
          <a:lstStyle>
            <a:lvl1pPr algn="r">
              <a:defRPr sz="1200"/>
            </a:lvl1pPr>
          </a:lstStyle>
          <a:p>
            <a:fld id="{C1377842-BCA8-4859-B0DB-95F3255C9DEE}" type="datetimeFigureOut">
              <a:rPr lang="en-GB" smtClean="0"/>
              <a:t>29/07/2024</a:t>
            </a:fld>
            <a:endParaRPr lang="en-GB"/>
          </a:p>
        </p:txBody>
      </p:sp>
      <p:sp>
        <p:nvSpPr>
          <p:cNvPr id="4" name="Slide Image Placeholder 3"/>
          <p:cNvSpPr>
            <a:spLocks noGrp="1" noRot="1" noChangeAspect="1"/>
          </p:cNvSpPr>
          <p:nvPr>
            <p:ph type="sldImg" idx="2"/>
          </p:nvPr>
        </p:nvSpPr>
        <p:spPr>
          <a:xfrm>
            <a:off x="2206625" y="1233488"/>
            <a:ext cx="2384425"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078" y="4752132"/>
            <a:ext cx="5437519" cy="38882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671"/>
            <a:ext cx="2945453" cy="49557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670" y="9378671"/>
            <a:ext cx="2945453" cy="495579"/>
          </a:xfrm>
          <a:prstGeom prst="rect">
            <a:avLst/>
          </a:prstGeom>
        </p:spPr>
        <p:txBody>
          <a:bodyPr vert="horz" lIns="91440" tIns="45720" rIns="91440" bIns="45720" rtlCol="0" anchor="b"/>
          <a:lstStyle>
            <a:lvl1pPr algn="r">
              <a:defRPr sz="1200"/>
            </a:lvl1pPr>
          </a:lstStyle>
          <a:p>
            <a:fld id="{D9A81118-F24B-4A9D-978A-D339345842D9}" type="slidenum">
              <a:rPr lang="en-GB" smtClean="0"/>
              <a:t>‹#›</a:t>
            </a:fld>
            <a:endParaRPr lang="en-GB"/>
          </a:p>
        </p:txBody>
      </p:sp>
    </p:spTree>
    <p:extLst>
      <p:ext uri="{BB962C8B-B14F-4D97-AF65-F5344CB8AC3E}">
        <p14:creationId xmlns:p14="http://schemas.microsoft.com/office/powerpoint/2010/main" val="16540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1233488"/>
            <a:ext cx="2384425"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237D-DD61-4BC5-A4BD-CE3495DCF66B}" type="slidenum">
              <a:rPr lang="en-US" smtClean="0"/>
              <a:t>1</a:t>
            </a:fld>
            <a:endParaRPr lang="en-US"/>
          </a:p>
        </p:txBody>
      </p:sp>
    </p:spTree>
    <p:extLst>
      <p:ext uri="{BB962C8B-B14F-4D97-AF65-F5344CB8AC3E}">
        <p14:creationId xmlns:p14="http://schemas.microsoft.com/office/powerpoint/2010/main" val="170017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469199"/>
            <a:ext cx="9181148" cy="5252720"/>
          </a:xfrm>
        </p:spPr>
        <p:txBody>
          <a:bodyPr anchor="b"/>
          <a:lstStyle>
            <a:lvl1pPr algn="ctr">
              <a:defRPr sz="7088"/>
            </a:lvl1pPr>
          </a:lstStyle>
          <a:p>
            <a:r>
              <a:rPr lang="en-US"/>
              <a:t>Click to edit Master title style</a:t>
            </a:r>
            <a:endParaRPr lang="en-US" dirty="0"/>
          </a:p>
        </p:txBody>
      </p:sp>
      <p:sp>
        <p:nvSpPr>
          <p:cNvPr id="3" name="Subtitle 2"/>
          <p:cNvSpPr>
            <a:spLocks noGrp="1"/>
          </p:cNvSpPr>
          <p:nvPr>
            <p:ph type="subTitle" idx="1"/>
          </p:nvPr>
        </p:nvSpPr>
        <p:spPr>
          <a:xfrm>
            <a:off x="1350169" y="7924484"/>
            <a:ext cx="8101013" cy="3642676"/>
          </a:xfrm>
        </p:spPr>
        <p:txBody>
          <a:bodyPr/>
          <a:lstStyle>
            <a:lvl1pPr marL="0" indent="0" algn="ctr">
              <a:buNone/>
              <a:defRPr sz="2835"/>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E2CB0-1646-2F4C-B5DA-BBA2459B2AC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128102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E2CB0-1646-2F4C-B5DA-BBA2459B2AC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412785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9717" y="803275"/>
            <a:ext cx="2329041" cy="127860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42594" y="803275"/>
            <a:ext cx="6852106" cy="127860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E2CB0-1646-2F4C-B5DA-BBA2459B2AC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300360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E2CB0-1646-2F4C-B5DA-BBA2459B2AC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296207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968" y="3761427"/>
            <a:ext cx="9316164" cy="6276021"/>
          </a:xfrm>
        </p:spPr>
        <p:txBody>
          <a:bodyPr anchor="b"/>
          <a:lstStyle>
            <a:lvl1pPr>
              <a:defRPr sz="7088"/>
            </a:lvl1pPr>
          </a:lstStyle>
          <a:p>
            <a:r>
              <a:rPr lang="en-US"/>
              <a:t>Click to edit Master title style</a:t>
            </a:r>
            <a:endParaRPr lang="en-US" dirty="0"/>
          </a:p>
        </p:txBody>
      </p:sp>
      <p:sp>
        <p:nvSpPr>
          <p:cNvPr id="3" name="Text Placeholder 2"/>
          <p:cNvSpPr>
            <a:spLocks noGrp="1"/>
          </p:cNvSpPr>
          <p:nvPr>
            <p:ph type="body" idx="1"/>
          </p:nvPr>
        </p:nvSpPr>
        <p:spPr>
          <a:xfrm>
            <a:off x="736968" y="10096822"/>
            <a:ext cx="9316164" cy="3300411"/>
          </a:xfrm>
        </p:spPr>
        <p:txBody>
          <a:bodyPr/>
          <a:lstStyle>
            <a:lvl1pPr marL="0" indent="0">
              <a:buNone/>
              <a:defRPr sz="2835">
                <a:solidFill>
                  <a:schemeClr val="tx1"/>
                </a:solidFill>
              </a:defRPr>
            </a:lvl1pPr>
            <a:lvl2pPr marL="540090" indent="0">
              <a:buNone/>
              <a:defRPr sz="2363">
                <a:solidFill>
                  <a:schemeClr val="tx1">
                    <a:tint val="75000"/>
                  </a:schemeClr>
                </a:solidFill>
              </a:defRPr>
            </a:lvl2pPr>
            <a:lvl3pPr marL="1080181" indent="0">
              <a:buNone/>
              <a:defRPr sz="2126">
                <a:solidFill>
                  <a:schemeClr val="tx1">
                    <a:tint val="75000"/>
                  </a:schemeClr>
                </a:solidFill>
              </a:defRPr>
            </a:lvl3pPr>
            <a:lvl4pPr marL="1620271" indent="0">
              <a:buNone/>
              <a:defRPr sz="1890">
                <a:solidFill>
                  <a:schemeClr val="tx1">
                    <a:tint val="75000"/>
                  </a:schemeClr>
                </a:solidFill>
              </a:defRPr>
            </a:lvl4pPr>
            <a:lvl5pPr marL="2160361" indent="0">
              <a:buNone/>
              <a:defRPr sz="1890">
                <a:solidFill>
                  <a:schemeClr val="tx1">
                    <a:tint val="75000"/>
                  </a:schemeClr>
                </a:solidFill>
              </a:defRPr>
            </a:lvl5pPr>
            <a:lvl6pPr marL="2700452" indent="0">
              <a:buNone/>
              <a:defRPr sz="1890">
                <a:solidFill>
                  <a:schemeClr val="tx1">
                    <a:tint val="75000"/>
                  </a:schemeClr>
                </a:solidFill>
              </a:defRPr>
            </a:lvl6pPr>
            <a:lvl7pPr marL="3240542" indent="0">
              <a:buNone/>
              <a:defRPr sz="1890">
                <a:solidFill>
                  <a:schemeClr val="tx1">
                    <a:tint val="75000"/>
                  </a:schemeClr>
                </a:solidFill>
              </a:defRPr>
            </a:lvl7pPr>
            <a:lvl8pPr marL="3780633" indent="0">
              <a:buNone/>
              <a:defRPr sz="1890">
                <a:solidFill>
                  <a:schemeClr val="tx1">
                    <a:tint val="75000"/>
                  </a:schemeClr>
                </a:solidFill>
              </a:defRPr>
            </a:lvl8pPr>
            <a:lvl9pPr marL="4320723" indent="0">
              <a:buNone/>
              <a:defRPr sz="189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EE2CB0-1646-2F4C-B5DA-BBA2459B2ACA}"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207819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2593" y="4016375"/>
            <a:ext cx="4590574" cy="9572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68183" y="4016375"/>
            <a:ext cx="4590574" cy="9572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EE2CB0-1646-2F4C-B5DA-BBA2459B2AC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317292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4000" y="803278"/>
            <a:ext cx="9316164" cy="2916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44001" y="3698559"/>
            <a:ext cx="4569477" cy="1812606"/>
          </a:xfrm>
        </p:spPr>
        <p:txBody>
          <a:bodyPr anchor="b"/>
          <a:lstStyle>
            <a:lvl1pPr marL="0" indent="0">
              <a:buNone/>
              <a:defRPr sz="2835" b="1"/>
            </a:lvl1pPr>
            <a:lvl2pPr marL="540090" indent="0">
              <a:buNone/>
              <a:defRPr sz="2363" b="1"/>
            </a:lvl2pPr>
            <a:lvl3pPr marL="1080181" indent="0">
              <a:buNone/>
              <a:defRPr sz="2126" b="1"/>
            </a:lvl3pPr>
            <a:lvl4pPr marL="1620271" indent="0">
              <a:buNone/>
              <a:defRPr sz="1890" b="1"/>
            </a:lvl4pPr>
            <a:lvl5pPr marL="2160361" indent="0">
              <a:buNone/>
              <a:defRPr sz="1890" b="1"/>
            </a:lvl5pPr>
            <a:lvl6pPr marL="2700452" indent="0">
              <a:buNone/>
              <a:defRPr sz="1890" b="1"/>
            </a:lvl6pPr>
            <a:lvl7pPr marL="3240542" indent="0">
              <a:buNone/>
              <a:defRPr sz="1890" b="1"/>
            </a:lvl7pPr>
            <a:lvl8pPr marL="3780633" indent="0">
              <a:buNone/>
              <a:defRPr sz="1890" b="1"/>
            </a:lvl8pPr>
            <a:lvl9pPr marL="4320723" indent="0">
              <a:buNone/>
              <a:defRPr sz="1890" b="1"/>
            </a:lvl9pPr>
          </a:lstStyle>
          <a:p>
            <a:pPr lvl="0"/>
            <a:r>
              <a:rPr lang="en-US"/>
              <a:t>Edit Master text styles</a:t>
            </a:r>
          </a:p>
        </p:txBody>
      </p:sp>
      <p:sp>
        <p:nvSpPr>
          <p:cNvPr id="4" name="Content Placeholder 3"/>
          <p:cNvSpPr>
            <a:spLocks noGrp="1"/>
          </p:cNvSpPr>
          <p:nvPr>
            <p:ph sz="half" idx="2"/>
          </p:nvPr>
        </p:nvSpPr>
        <p:spPr>
          <a:xfrm>
            <a:off x="744001" y="5511165"/>
            <a:ext cx="4569477" cy="8106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68184" y="3698559"/>
            <a:ext cx="4591981" cy="1812606"/>
          </a:xfrm>
        </p:spPr>
        <p:txBody>
          <a:bodyPr anchor="b"/>
          <a:lstStyle>
            <a:lvl1pPr marL="0" indent="0">
              <a:buNone/>
              <a:defRPr sz="2835" b="1"/>
            </a:lvl1pPr>
            <a:lvl2pPr marL="540090" indent="0">
              <a:buNone/>
              <a:defRPr sz="2363" b="1"/>
            </a:lvl2pPr>
            <a:lvl3pPr marL="1080181" indent="0">
              <a:buNone/>
              <a:defRPr sz="2126" b="1"/>
            </a:lvl3pPr>
            <a:lvl4pPr marL="1620271" indent="0">
              <a:buNone/>
              <a:defRPr sz="1890" b="1"/>
            </a:lvl4pPr>
            <a:lvl5pPr marL="2160361" indent="0">
              <a:buNone/>
              <a:defRPr sz="1890" b="1"/>
            </a:lvl5pPr>
            <a:lvl6pPr marL="2700452" indent="0">
              <a:buNone/>
              <a:defRPr sz="1890" b="1"/>
            </a:lvl6pPr>
            <a:lvl7pPr marL="3240542" indent="0">
              <a:buNone/>
              <a:defRPr sz="1890" b="1"/>
            </a:lvl7pPr>
            <a:lvl8pPr marL="3780633" indent="0">
              <a:buNone/>
              <a:defRPr sz="1890" b="1"/>
            </a:lvl8pPr>
            <a:lvl9pPr marL="4320723" indent="0">
              <a:buNone/>
              <a:defRPr sz="1890" b="1"/>
            </a:lvl9pPr>
          </a:lstStyle>
          <a:p>
            <a:pPr lvl="0"/>
            <a:r>
              <a:rPr lang="en-US"/>
              <a:t>Edit Master text styles</a:t>
            </a:r>
          </a:p>
        </p:txBody>
      </p:sp>
      <p:sp>
        <p:nvSpPr>
          <p:cNvPr id="6" name="Content Placeholder 5"/>
          <p:cNvSpPr>
            <a:spLocks noGrp="1"/>
          </p:cNvSpPr>
          <p:nvPr>
            <p:ph sz="quarter" idx="4"/>
          </p:nvPr>
        </p:nvSpPr>
        <p:spPr>
          <a:xfrm>
            <a:off x="5468184" y="5511165"/>
            <a:ext cx="4591981" cy="8106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E2CB0-1646-2F4C-B5DA-BBA2459B2ACA}"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199835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E2CB0-1646-2F4C-B5DA-BBA2459B2ACA}"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300594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2CB0-1646-2F4C-B5DA-BBA2459B2ACA}"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155053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999" y="1005840"/>
            <a:ext cx="3483717" cy="3520440"/>
          </a:xfrm>
        </p:spPr>
        <p:txBody>
          <a:bodyPr anchor="b"/>
          <a:lstStyle>
            <a:lvl1pPr>
              <a:defRPr sz="3780"/>
            </a:lvl1pPr>
          </a:lstStyle>
          <a:p>
            <a:r>
              <a:rPr lang="en-US"/>
              <a:t>Click to edit Master title style</a:t>
            </a:r>
            <a:endParaRPr lang="en-US" dirty="0"/>
          </a:p>
        </p:txBody>
      </p:sp>
      <p:sp>
        <p:nvSpPr>
          <p:cNvPr id="3" name="Content Placeholder 2"/>
          <p:cNvSpPr>
            <a:spLocks noGrp="1"/>
          </p:cNvSpPr>
          <p:nvPr>
            <p:ph idx="1"/>
          </p:nvPr>
        </p:nvSpPr>
        <p:spPr>
          <a:xfrm>
            <a:off x="4591981" y="2172338"/>
            <a:ext cx="5468183" cy="10721975"/>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43999" y="4526280"/>
            <a:ext cx="3483717" cy="8385494"/>
          </a:xfrm>
        </p:spPr>
        <p:txBody>
          <a:bodyPr/>
          <a:lstStyle>
            <a:lvl1pPr marL="0" indent="0">
              <a:buNone/>
              <a:defRPr sz="1890"/>
            </a:lvl1pPr>
            <a:lvl2pPr marL="540090" indent="0">
              <a:buNone/>
              <a:defRPr sz="1654"/>
            </a:lvl2pPr>
            <a:lvl3pPr marL="1080181" indent="0">
              <a:buNone/>
              <a:defRPr sz="1418"/>
            </a:lvl3pPr>
            <a:lvl4pPr marL="1620271" indent="0">
              <a:buNone/>
              <a:defRPr sz="1181"/>
            </a:lvl4pPr>
            <a:lvl5pPr marL="2160361" indent="0">
              <a:buNone/>
              <a:defRPr sz="1181"/>
            </a:lvl5pPr>
            <a:lvl6pPr marL="2700452" indent="0">
              <a:buNone/>
              <a:defRPr sz="1181"/>
            </a:lvl6pPr>
            <a:lvl7pPr marL="3240542" indent="0">
              <a:buNone/>
              <a:defRPr sz="1181"/>
            </a:lvl7pPr>
            <a:lvl8pPr marL="3780633" indent="0">
              <a:buNone/>
              <a:defRPr sz="1181"/>
            </a:lvl8pPr>
            <a:lvl9pPr marL="4320723" indent="0">
              <a:buNone/>
              <a:defRPr sz="1181"/>
            </a:lvl9pPr>
          </a:lstStyle>
          <a:p>
            <a:pPr lvl="0"/>
            <a:r>
              <a:rPr lang="en-US"/>
              <a:t>Edit Master text styles</a:t>
            </a:r>
          </a:p>
        </p:txBody>
      </p:sp>
      <p:sp>
        <p:nvSpPr>
          <p:cNvPr id="5" name="Date Placeholder 4"/>
          <p:cNvSpPr>
            <a:spLocks noGrp="1"/>
          </p:cNvSpPr>
          <p:nvPr>
            <p:ph type="dt" sz="half" idx="10"/>
          </p:nvPr>
        </p:nvSpPr>
        <p:spPr/>
        <p:txBody>
          <a:bodyPr/>
          <a:lstStyle/>
          <a:p>
            <a:fld id="{83EE2CB0-1646-2F4C-B5DA-BBA2459B2AC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373389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999" y="1005840"/>
            <a:ext cx="3483717" cy="3520440"/>
          </a:xfrm>
        </p:spPr>
        <p:txBody>
          <a:bodyPr anchor="b"/>
          <a:lstStyle>
            <a:lvl1pPr>
              <a:defRPr sz="37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91981" y="2172338"/>
            <a:ext cx="5468183" cy="10721975"/>
          </a:xfrm>
        </p:spPr>
        <p:txBody>
          <a:bodyPr anchor="t"/>
          <a:lstStyle>
            <a:lvl1pPr marL="0" indent="0">
              <a:buNone/>
              <a:defRPr sz="3780"/>
            </a:lvl1pPr>
            <a:lvl2pPr marL="540090" indent="0">
              <a:buNone/>
              <a:defRPr sz="3308"/>
            </a:lvl2pPr>
            <a:lvl3pPr marL="1080181" indent="0">
              <a:buNone/>
              <a:defRPr sz="2835"/>
            </a:lvl3pPr>
            <a:lvl4pPr marL="1620271" indent="0">
              <a:buNone/>
              <a:defRPr sz="2363"/>
            </a:lvl4pPr>
            <a:lvl5pPr marL="2160361" indent="0">
              <a:buNone/>
              <a:defRPr sz="2363"/>
            </a:lvl5pPr>
            <a:lvl6pPr marL="2700452" indent="0">
              <a:buNone/>
              <a:defRPr sz="2363"/>
            </a:lvl6pPr>
            <a:lvl7pPr marL="3240542" indent="0">
              <a:buNone/>
              <a:defRPr sz="2363"/>
            </a:lvl7pPr>
            <a:lvl8pPr marL="3780633" indent="0">
              <a:buNone/>
              <a:defRPr sz="2363"/>
            </a:lvl8pPr>
            <a:lvl9pPr marL="4320723" indent="0">
              <a:buNone/>
              <a:defRPr sz="2363"/>
            </a:lvl9pPr>
          </a:lstStyle>
          <a:p>
            <a:r>
              <a:rPr lang="en-US"/>
              <a:t>Click icon to add picture</a:t>
            </a:r>
            <a:endParaRPr lang="en-US" dirty="0"/>
          </a:p>
        </p:txBody>
      </p:sp>
      <p:sp>
        <p:nvSpPr>
          <p:cNvPr id="4" name="Text Placeholder 3"/>
          <p:cNvSpPr>
            <a:spLocks noGrp="1"/>
          </p:cNvSpPr>
          <p:nvPr>
            <p:ph type="body" sz="half" idx="2"/>
          </p:nvPr>
        </p:nvSpPr>
        <p:spPr>
          <a:xfrm>
            <a:off x="743999" y="4526280"/>
            <a:ext cx="3483717" cy="8385494"/>
          </a:xfrm>
        </p:spPr>
        <p:txBody>
          <a:bodyPr/>
          <a:lstStyle>
            <a:lvl1pPr marL="0" indent="0">
              <a:buNone/>
              <a:defRPr sz="1890"/>
            </a:lvl1pPr>
            <a:lvl2pPr marL="540090" indent="0">
              <a:buNone/>
              <a:defRPr sz="1654"/>
            </a:lvl2pPr>
            <a:lvl3pPr marL="1080181" indent="0">
              <a:buNone/>
              <a:defRPr sz="1418"/>
            </a:lvl3pPr>
            <a:lvl4pPr marL="1620271" indent="0">
              <a:buNone/>
              <a:defRPr sz="1181"/>
            </a:lvl4pPr>
            <a:lvl5pPr marL="2160361" indent="0">
              <a:buNone/>
              <a:defRPr sz="1181"/>
            </a:lvl5pPr>
            <a:lvl6pPr marL="2700452" indent="0">
              <a:buNone/>
              <a:defRPr sz="1181"/>
            </a:lvl6pPr>
            <a:lvl7pPr marL="3240542" indent="0">
              <a:buNone/>
              <a:defRPr sz="1181"/>
            </a:lvl7pPr>
            <a:lvl8pPr marL="3780633" indent="0">
              <a:buNone/>
              <a:defRPr sz="1181"/>
            </a:lvl8pPr>
            <a:lvl9pPr marL="4320723" indent="0">
              <a:buNone/>
              <a:defRPr sz="1181"/>
            </a:lvl9pPr>
          </a:lstStyle>
          <a:p>
            <a:pPr lvl="0"/>
            <a:r>
              <a:rPr lang="en-US"/>
              <a:t>Edit Master text styles</a:t>
            </a:r>
          </a:p>
        </p:txBody>
      </p:sp>
      <p:sp>
        <p:nvSpPr>
          <p:cNvPr id="5" name="Date Placeholder 4"/>
          <p:cNvSpPr>
            <a:spLocks noGrp="1"/>
          </p:cNvSpPr>
          <p:nvPr>
            <p:ph type="dt" sz="half" idx="10"/>
          </p:nvPr>
        </p:nvSpPr>
        <p:spPr/>
        <p:txBody>
          <a:bodyPr/>
          <a:lstStyle/>
          <a:p>
            <a:fld id="{83EE2CB0-1646-2F4C-B5DA-BBA2459B2ACA}"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DEAE0-14F7-C141-9447-F1B62107C601}" type="slidenum">
              <a:rPr lang="en-US" smtClean="0"/>
              <a:t>‹#›</a:t>
            </a:fld>
            <a:endParaRPr lang="en-US"/>
          </a:p>
        </p:txBody>
      </p:sp>
    </p:spTree>
    <p:extLst>
      <p:ext uri="{BB962C8B-B14F-4D97-AF65-F5344CB8AC3E}">
        <p14:creationId xmlns:p14="http://schemas.microsoft.com/office/powerpoint/2010/main" val="277337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593" y="803278"/>
            <a:ext cx="9316164" cy="29162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593" y="4016375"/>
            <a:ext cx="9316164" cy="95729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593" y="13983973"/>
            <a:ext cx="2430304" cy="803275"/>
          </a:xfrm>
          <a:prstGeom prst="rect">
            <a:avLst/>
          </a:prstGeom>
        </p:spPr>
        <p:txBody>
          <a:bodyPr vert="horz" lIns="91440" tIns="45720" rIns="91440" bIns="45720" rtlCol="0" anchor="ctr"/>
          <a:lstStyle>
            <a:lvl1pPr algn="l">
              <a:defRPr sz="1418">
                <a:solidFill>
                  <a:schemeClr val="tx1">
                    <a:tint val="75000"/>
                  </a:schemeClr>
                </a:solidFill>
              </a:defRPr>
            </a:lvl1pPr>
          </a:lstStyle>
          <a:p>
            <a:fld id="{83EE2CB0-1646-2F4C-B5DA-BBA2459B2ACA}" type="datetimeFigureOut">
              <a:rPr lang="en-US" smtClean="0"/>
              <a:t>7/29/2024</a:t>
            </a:fld>
            <a:endParaRPr lang="en-US"/>
          </a:p>
        </p:txBody>
      </p:sp>
      <p:sp>
        <p:nvSpPr>
          <p:cNvPr id="5" name="Footer Placeholder 4"/>
          <p:cNvSpPr>
            <a:spLocks noGrp="1"/>
          </p:cNvSpPr>
          <p:nvPr>
            <p:ph type="ftr" sz="quarter" idx="3"/>
          </p:nvPr>
        </p:nvSpPr>
        <p:spPr>
          <a:xfrm>
            <a:off x="3577947" y="13983973"/>
            <a:ext cx="3645456" cy="803275"/>
          </a:xfrm>
          <a:prstGeom prst="rect">
            <a:avLst/>
          </a:prstGeom>
        </p:spPr>
        <p:txBody>
          <a:bodyPr vert="horz" lIns="91440" tIns="45720" rIns="91440" bIns="45720" rtlCol="0" anchor="ctr"/>
          <a:lstStyle>
            <a:lvl1pPr algn="ctr">
              <a:defRPr sz="14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28453" y="13983973"/>
            <a:ext cx="2430304" cy="803275"/>
          </a:xfrm>
          <a:prstGeom prst="rect">
            <a:avLst/>
          </a:prstGeom>
        </p:spPr>
        <p:txBody>
          <a:bodyPr vert="horz" lIns="91440" tIns="45720" rIns="91440" bIns="45720" rtlCol="0" anchor="ctr"/>
          <a:lstStyle>
            <a:lvl1pPr algn="r">
              <a:defRPr sz="1418">
                <a:solidFill>
                  <a:schemeClr val="tx1">
                    <a:tint val="75000"/>
                  </a:schemeClr>
                </a:solidFill>
              </a:defRPr>
            </a:lvl1pPr>
          </a:lstStyle>
          <a:p>
            <a:fld id="{5B0DEAE0-14F7-C141-9447-F1B62107C601}" type="slidenum">
              <a:rPr lang="en-US" smtClean="0"/>
              <a:t>‹#›</a:t>
            </a:fld>
            <a:endParaRPr lang="en-US"/>
          </a:p>
        </p:txBody>
      </p:sp>
    </p:spTree>
    <p:extLst>
      <p:ext uri="{BB962C8B-B14F-4D97-AF65-F5344CB8AC3E}">
        <p14:creationId xmlns:p14="http://schemas.microsoft.com/office/powerpoint/2010/main" val="22600193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080181" rtl="0" eaLnBrk="1" latinLnBrk="0" hangingPunct="1">
        <a:lnSpc>
          <a:spcPct val="90000"/>
        </a:lnSpc>
        <a:spcBef>
          <a:spcPct val="0"/>
        </a:spcBef>
        <a:buNone/>
        <a:defRPr sz="5198" kern="1200">
          <a:solidFill>
            <a:schemeClr val="tx1"/>
          </a:solidFill>
          <a:latin typeface="+mj-lt"/>
          <a:ea typeface="+mj-ea"/>
          <a:cs typeface="+mj-cs"/>
        </a:defRPr>
      </a:lvl1pPr>
    </p:titleStyle>
    <p:bodyStyle>
      <a:lvl1pPr marL="270045" indent="-270045" algn="l" defTabSz="1080181" rtl="0" eaLnBrk="1" latinLnBrk="0" hangingPunct="1">
        <a:lnSpc>
          <a:spcPct val="90000"/>
        </a:lnSpc>
        <a:spcBef>
          <a:spcPts val="1181"/>
        </a:spcBef>
        <a:buFont typeface="Arial" panose="020B0604020202020204" pitchFamily="34" charset="0"/>
        <a:buChar char="•"/>
        <a:defRPr sz="3308" kern="1200">
          <a:solidFill>
            <a:schemeClr val="tx1"/>
          </a:solidFill>
          <a:latin typeface="+mn-lt"/>
          <a:ea typeface="+mn-ea"/>
          <a:cs typeface="+mn-cs"/>
        </a:defRPr>
      </a:lvl1pPr>
      <a:lvl2pPr marL="810136" indent="-270045" algn="l" defTabSz="1080181"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50226" indent="-270045" algn="l" defTabSz="1080181" rtl="0" eaLnBrk="1" latinLnBrk="0" hangingPunct="1">
        <a:lnSpc>
          <a:spcPct val="90000"/>
        </a:lnSpc>
        <a:spcBef>
          <a:spcPts val="591"/>
        </a:spcBef>
        <a:buFont typeface="Arial" panose="020B0604020202020204" pitchFamily="34" charset="0"/>
        <a:buChar char="•"/>
        <a:defRPr sz="2363" kern="1200">
          <a:solidFill>
            <a:schemeClr val="tx1"/>
          </a:solidFill>
          <a:latin typeface="+mn-lt"/>
          <a:ea typeface="+mn-ea"/>
          <a:cs typeface="+mn-cs"/>
        </a:defRPr>
      </a:lvl3pPr>
      <a:lvl4pPr marL="1890316"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3040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7049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1058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5067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9076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80181" rtl="0" eaLnBrk="1" latinLnBrk="0" hangingPunct="1">
        <a:defRPr sz="2126" kern="1200">
          <a:solidFill>
            <a:schemeClr val="tx1"/>
          </a:solidFill>
          <a:latin typeface="+mn-lt"/>
          <a:ea typeface="+mn-ea"/>
          <a:cs typeface="+mn-cs"/>
        </a:defRPr>
      </a:lvl1pPr>
      <a:lvl2pPr marL="540090" algn="l" defTabSz="1080181" rtl="0" eaLnBrk="1" latinLnBrk="0" hangingPunct="1">
        <a:defRPr sz="2126" kern="1200">
          <a:solidFill>
            <a:schemeClr val="tx1"/>
          </a:solidFill>
          <a:latin typeface="+mn-lt"/>
          <a:ea typeface="+mn-ea"/>
          <a:cs typeface="+mn-cs"/>
        </a:defRPr>
      </a:lvl2pPr>
      <a:lvl3pPr marL="1080181" algn="l" defTabSz="1080181" rtl="0" eaLnBrk="1" latinLnBrk="0" hangingPunct="1">
        <a:defRPr sz="2126" kern="1200">
          <a:solidFill>
            <a:schemeClr val="tx1"/>
          </a:solidFill>
          <a:latin typeface="+mn-lt"/>
          <a:ea typeface="+mn-ea"/>
          <a:cs typeface="+mn-cs"/>
        </a:defRPr>
      </a:lvl3pPr>
      <a:lvl4pPr marL="1620271" algn="l" defTabSz="1080181" rtl="0" eaLnBrk="1" latinLnBrk="0" hangingPunct="1">
        <a:defRPr sz="2126" kern="1200">
          <a:solidFill>
            <a:schemeClr val="tx1"/>
          </a:solidFill>
          <a:latin typeface="+mn-lt"/>
          <a:ea typeface="+mn-ea"/>
          <a:cs typeface="+mn-cs"/>
        </a:defRPr>
      </a:lvl4pPr>
      <a:lvl5pPr marL="2160361" algn="l" defTabSz="1080181" rtl="0" eaLnBrk="1" latinLnBrk="0" hangingPunct="1">
        <a:defRPr sz="2126" kern="1200">
          <a:solidFill>
            <a:schemeClr val="tx1"/>
          </a:solidFill>
          <a:latin typeface="+mn-lt"/>
          <a:ea typeface="+mn-ea"/>
          <a:cs typeface="+mn-cs"/>
        </a:defRPr>
      </a:lvl5pPr>
      <a:lvl6pPr marL="2700452" algn="l" defTabSz="1080181" rtl="0" eaLnBrk="1" latinLnBrk="0" hangingPunct="1">
        <a:defRPr sz="2126" kern="1200">
          <a:solidFill>
            <a:schemeClr val="tx1"/>
          </a:solidFill>
          <a:latin typeface="+mn-lt"/>
          <a:ea typeface="+mn-ea"/>
          <a:cs typeface="+mn-cs"/>
        </a:defRPr>
      </a:lvl6pPr>
      <a:lvl7pPr marL="3240542" algn="l" defTabSz="1080181" rtl="0" eaLnBrk="1" latinLnBrk="0" hangingPunct="1">
        <a:defRPr sz="2126" kern="1200">
          <a:solidFill>
            <a:schemeClr val="tx1"/>
          </a:solidFill>
          <a:latin typeface="+mn-lt"/>
          <a:ea typeface="+mn-ea"/>
          <a:cs typeface="+mn-cs"/>
        </a:defRPr>
      </a:lvl7pPr>
      <a:lvl8pPr marL="3780633" algn="l" defTabSz="1080181" rtl="0" eaLnBrk="1" latinLnBrk="0" hangingPunct="1">
        <a:defRPr sz="2126" kern="1200">
          <a:solidFill>
            <a:schemeClr val="tx1"/>
          </a:solidFill>
          <a:latin typeface="+mn-lt"/>
          <a:ea typeface="+mn-ea"/>
          <a:cs typeface="+mn-cs"/>
        </a:defRPr>
      </a:lvl8pPr>
      <a:lvl9pPr marL="4320723" algn="l" defTabSz="1080181"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gccstat.org/images/gccstat/docman/Standards/GCC-CPI-Methodology_2020_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1000" b="-1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a:off x="-9173484" y="7189105"/>
            <a:ext cx="9771293" cy="0"/>
          </a:xfrm>
          <a:prstGeom prst="line">
            <a:avLst/>
          </a:prstGeom>
          <a:ln>
            <a:solidFill>
              <a:srgbClr val="D5E4EB"/>
            </a:solidFill>
            <a:prstDash val="dash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A360B1-7C68-F740-8911-1319446DC2A5}"/>
              </a:ext>
            </a:extLst>
          </p:cNvPr>
          <p:cNvSpPr txBox="1"/>
          <p:nvPr/>
        </p:nvSpPr>
        <p:spPr>
          <a:xfrm>
            <a:off x="5314820" y="2394746"/>
            <a:ext cx="1001712" cy="307777"/>
          </a:xfrm>
          <a:prstGeom prst="rect">
            <a:avLst/>
          </a:prstGeom>
          <a:noFill/>
        </p:spPr>
        <p:txBody>
          <a:bodyPr wrap="square" rtlCol="0" anchor="ctr">
            <a:spAutoFit/>
          </a:bodyPr>
          <a:lstStyle/>
          <a:p>
            <a:pPr algn="r" rtl="1"/>
            <a:r>
              <a:rPr lang="ar-OM" sz="1400" b="1"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rPr>
              <a:t>العدد</a:t>
            </a:r>
            <a:r>
              <a:rPr lang="ar-OM" sz="1400" b="1" dirty="0">
                <a:solidFill>
                  <a:schemeClr val="bg1"/>
                </a:solidFill>
              </a:rPr>
              <a:t> </a:t>
            </a:r>
            <a:r>
              <a:rPr lang="en-US" sz="1400" b="1" dirty="0">
                <a:solidFill>
                  <a:schemeClr val="bg1"/>
                </a:solidFill>
              </a:rPr>
              <a:t>178</a:t>
            </a:r>
          </a:p>
        </p:txBody>
      </p:sp>
      <p:sp>
        <p:nvSpPr>
          <p:cNvPr id="5" name="Rectangle 4"/>
          <p:cNvSpPr/>
          <p:nvPr/>
        </p:nvSpPr>
        <p:spPr>
          <a:xfrm>
            <a:off x="5514974" y="2343588"/>
            <a:ext cx="5134683" cy="903494"/>
          </a:xfrm>
          <a:prstGeom prst="rect">
            <a:avLst/>
          </a:prstGeom>
          <a:solidFill>
            <a:srgbClr val="ECF1E7"/>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20000"/>
              </a:lnSpc>
            </a:pP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المعدل العام للتضخم </a:t>
            </a:r>
            <a:r>
              <a:rPr lang="ar-OM"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ارتفع</a:t>
            </a: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 بنسبة </a:t>
            </a:r>
            <a:r>
              <a:rPr lang="ar-OM" sz="1600" b="1" dirty="0">
                <a:solidFill>
                  <a:schemeClr val="tx1"/>
                </a:solidFill>
              </a:rPr>
              <a:t>1.3</a:t>
            </a:r>
            <a:r>
              <a:rPr lang="ar-JO" sz="1600" b="1" dirty="0">
                <a:solidFill>
                  <a:schemeClr val="tx1"/>
                </a:solidFill>
              </a:rPr>
              <a:t>%</a:t>
            </a:r>
            <a:r>
              <a:rPr lang="ar-JO" sz="1600" b="1" dirty="0">
                <a:solidFill>
                  <a:schemeClr val="tx1"/>
                </a:solidFill>
                <a:cs typeface="GE SS Text Light" panose="020A0503020102020204" pitchFamily="18" charset="-78"/>
              </a:rPr>
              <a:t> </a:t>
            </a: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على مستوى </a:t>
            </a:r>
            <a:r>
              <a:rPr lang="ar-OM"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ال</a:t>
            </a: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مجلس في </a:t>
            </a:r>
            <a:r>
              <a:rPr lang="ar-OM"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شهر أبريل </a:t>
            </a:r>
            <a:r>
              <a:rPr lang="ar-SA" sz="1600" b="1" dirty="0">
                <a:solidFill>
                  <a:schemeClr val="tx1"/>
                </a:solidFill>
                <a:latin typeface="Arial" panose="020B0604020202020204" pitchFamily="34" charset="0"/>
                <a:ea typeface="GE SS Text Light" panose="020A0503020102020204" pitchFamily="18" charset="-78"/>
                <a:cs typeface="Arial" panose="020B0604020202020204" pitchFamily="34" charset="0"/>
              </a:rPr>
              <a:t>202</a:t>
            </a:r>
            <a:r>
              <a:rPr lang="ar-OM" sz="1600" b="1" dirty="0">
                <a:solidFill>
                  <a:schemeClr val="tx1"/>
                </a:solidFill>
                <a:latin typeface="Arial" panose="020B0604020202020204" pitchFamily="34" charset="0"/>
                <a:ea typeface="GE SS Text Light" panose="020A0503020102020204" pitchFamily="18" charset="-78"/>
                <a:cs typeface="Arial" panose="020B0604020202020204" pitchFamily="34" charset="0"/>
              </a:rPr>
              <a:t>4</a:t>
            </a:r>
            <a:r>
              <a:rPr lang="ar-OM"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م </a:t>
            </a: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مقارنة </a:t>
            </a:r>
            <a:r>
              <a:rPr lang="ar-OM"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بنفس الشهر من </a:t>
            </a:r>
            <a:r>
              <a:rPr lang="ar-JO"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rPr>
              <a:t>العام السابق.</a:t>
            </a:r>
            <a:endParaRPr lang="en-US" sz="1600" b="1" dirty="0">
              <a:solidFill>
                <a:schemeClr val="tx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6" name="TextBox 5"/>
          <p:cNvSpPr txBox="1"/>
          <p:nvPr/>
        </p:nvSpPr>
        <p:spPr>
          <a:xfrm>
            <a:off x="6921955" y="1469914"/>
            <a:ext cx="3727702" cy="888705"/>
          </a:xfrm>
          <a:prstGeom prst="rect">
            <a:avLst/>
          </a:prstGeom>
          <a:noFill/>
        </p:spPr>
        <p:txBody>
          <a:bodyPr wrap="square" rtlCol="0">
            <a:spAutoFit/>
          </a:bodyPr>
          <a:lstStyle/>
          <a:p>
            <a:pPr algn="r" rtl="1">
              <a:lnSpc>
                <a:spcPct val="150000"/>
              </a:lnSpc>
            </a:pPr>
            <a:r>
              <a:rPr lang="ar-OM" dirty="0">
                <a:latin typeface="GE SS Text Bold" panose="020A0503020102020204" pitchFamily="18" charset="-78"/>
                <a:ea typeface="GE SS Text Bold" panose="020A0503020102020204" pitchFamily="18" charset="-78"/>
                <a:cs typeface="GE SS Text Bold" panose="020A0503020102020204" pitchFamily="18" charset="-78"/>
              </a:rPr>
              <a:t>التضــخـم الخليـــجي العام لمجلس التعاون لشهر أبريل </a:t>
            </a:r>
            <a:r>
              <a:rPr lang="ar-OM" b="1" dirty="0">
                <a:latin typeface="GE SS Text Bold" panose="020A0503020102020204" pitchFamily="18" charset="-78"/>
                <a:ea typeface="GE SS Text Bold" panose="020A0503020102020204" pitchFamily="18" charset="-78"/>
              </a:rPr>
              <a:t>2024</a:t>
            </a:r>
            <a:r>
              <a:rPr lang="ar-OM" dirty="0">
                <a:latin typeface="GE SS Text Bold" panose="020A0503020102020204" pitchFamily="18" charset="-78"/>
                <a:ea typeface="GE SS Text Bold" panose="020A0503020102020204" pitchFamily="18" charset="-78"/>
                <a:cs typeface="GE SS Text Bold" panose="020A0503020102020204" pitchFamily="18" charset="-78"/>
              </a:rPr>
              <a:t>م</a:t>
            </a:r>
            <a:endParaRPr lang="ar-OM" dirty="0">
              <a:latin typeface="GE SS Text Bold" panose="020A0503020102020204" pitchFamily="18" charset="-78"/>
              <a:ea typeface="GE SS Text Bold" panose="020A0503020102020204" pitchFamily="18" charset="-78"/>
            </a:endParaRPr>
          </a:p>
        </p:txBody>
      </p:sp>
      <p:sp>
        <p:nvSpPr>
          <p:cNvPr id="7" name="TextBox 6"/>
          <p:cNvSpPr txBox="1"/>
          <p:nvPr/>
        </p:nvSpPr>
        <p:spPr>
          <a:xfrm>
            <a:off x="7912380" y="3366747"/>
            <a:ext cx="2805196" cy="4498539"/>
          </a:xfrm>
          <a:prstGeom prst="rect">
            <a:avLst/>
          </a:prstGeom>
          <a:noFill/>
        </p:spPr>
        <p:txBody>
          <a:bodyPr wrap="square" rtlCol="0">
            <a:spAutoFit/>
          </a:bodyPr>
          <a:lstStyle/>
          <a:p>
            <a:pPr algn="just" defTabSz="274320" rtl="1">
              <a:lnSpc>
                <a:spcPct val="130000"/>
              </a:lnSpc>
            </a:pP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ارتفعت أسعار المستهلك لدول مجلس التعاون في شهر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أبريل</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 </a:t>
            </a:r>
            <a:r>
              <a:rPr lang="ar-OM" sz="1300" dirty="0">
                <a:latin typeface="Arial" panose="020B0604020202020204" pitchFamily="34" charset="0"/>
                <a:ea typeface="GE SS Text Light" panose="020A0503020102020204" pitchFamily="18" charset="-78"/>
                <a:cs typeface="Arial" panose="020B0604020202020204" pitchFamily="34" charset="0"/>
              </a:rPr>
              <a:t>2024م</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 مقارنة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ب</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نفس الفترة من العام السابق بنسبة بلغت </a:t>
            </a:r>
            <a:r>
              <a:rPr lang="ar-OM" sz="1300" dirty="0">
                <a:latin typeface="Arial" panose="020B0604020202020204" pitchFamily="34" charset="0"/>
                <a:ea typeface="GE SS Text Light" panose="020A0503020102020204" pitchFamily="18" charset="-78"/>
                <a:cs typeface="Arial" panose="020B0604020202020204" pitchFamily="34" charset="0"/>
              </a:rPr>
              <a:t>1.3</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وهو أقل من معدل التضخم للاتحاد الأوروبي البالغ </a:t>
            </a:r>
            <a:r>
              <a:rPr lang="ar-OM" sz="1300" dirty="0">
                <a:latin typeface="Arial" panose="020B0604020202020204" pitchFamily="34" charset="0"/>
                <a:ea typeface="GE SS Text Light" panose="020A0503020102020204" pitchFamily="18" charset="-78"/>
                <a:cs typeface="Arial" panose="020B0604020202020204" pitchFamily="34" charset="0"/>
              </a:rPr>
              <a:t>2.6</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a:t>
            </a:r>
          </a:p>
          <a:p>
            <a:pPr algn="just" defTabSz="274320" rtl="1">
              <a:lnSpc>
                <a:spcPct val="130000"/>
              </a:lnSpc>
            </a:pPr>
            <a:r>
              <a:rPr lang="ar-OM" sz="1300" dirty="0">
                <a:cs typeface="GE SS Text Light" panose="020A0503020102020204" pitchFamily="18" charset="-78"/>
              </a:rPr>
              <a:t>حيث </a:t>
            </a:r>
            <a:r>
              <a:rPr lang="ar-SA" sz="1300" dirty="0">
                <a:cs typeface="GE SS Text Light" panose="020A0503020102020204" pitchFamily="18" charset="-78"/>
              </a:rPr>
              <a:t>شهدت </a:t>
            </a:r>
            <a:r>
              <a:rPr lang="ar-OM" sz="1300" dirty="0">
                <a:cs typeface="GE SS Text Light" panose="020A0503020102020204" pitchFamily="18" charset="-78"/>
              </a:rPr>
              <a:t>مجموعة السكن </a:t>
            </a:r>
            <a:r>
              <a:rPr lang="ar-SA" sz="1300" dirty="0">
                <a:cs typeface="GE SS Text Light" panose="020A0503020102020204" pitchFamily="18" charset="-78"/>
              </a:rPr>
              <a:t>ارتفاعًا بنسبة </a:t>
            </a:r>
            <a:r>
              <a:rPr lang="ar-OM" sz="1300" dirty="0">
                <a:latin typeface="Arial" panose="020B0604020202020204" pitchFamily="34" charset="0"/>
                <a:ea typeface="GE SS Text Light" panose="020A0503020102020204" pitchFamily="18" charset="-78"/>
                <a:cs typeface="Arial" panose="020B0604020202020204" pitchFamily="34" charset="0"/>
              </a:rPr>
              <a:t>4.9</a:t>
            </a:r>
            <a:r>
              <a:rPr lang="ar-SA" sz="1300" dirty="0">
                <a:cs typeface="GE SS Text Light" panose="020A0503020102020204" pitchFamily="18" charset="-78"/>
              </a:rPr>
              <a:t>%،</a:t>
            </a:r>
            <a:r>
              <a:rPr lang="ar-OM" sz="1300" dirty="0">
                <a:cs typeface="GE SS Text Light" panose="020A0503020102020204" pitchFamily="18" charset="-78"/>
              </a:rPr>
              <a:t> </a:t>
            </a:r>
            <a:r>
              <a:rPr lang="ar-SA" sz="1300" dirty="0">
                <a:cs typeface="GE SS Text Light" panose="020A0503020102020204" pitchFamily="18" charset="-78"/>
              </a:rPr>
              <a:t>ومجموعة الثقافة والترفيه </a:t>
            </a:r>
            <a:r>
              <a:rPr lang="ar-OM" sz="1300" dirty="0">
                <a:latin typeface="Arial" panose="020B0604020202020204" pitchFamily="34" charset="0"/>
                <a:ea typeface="GE SS Text Light" panose="020A0503020102020204" pitchFamily="18" charset="-78"/>
                <a:cs typeface="Arial" panose="020B0604020202020204" pitchFamily="34" charset="0"/>
              </a:rPr>
              <a:t>3.0</a:t>
            </a:r>
            <a:r>
              <a:rPr lang="ar-SA" sz="1300" dirty="0">
                <a:cs typeface="GE SS Text Light" panose="020A0503020102020204" pitchFamily="18" charset="-78"/>
              </a:rPr>
              <a:t>%،</a:t>
            </a:r>
            <a:r>
              <a:rPr lang="ar-OM" sz="1300" dirty="0">
                <a:cs typeface="GE SS Text Light" panose="020A0503020102020204" pitchFamily="18" charset="-78"/>
              </a:rPr>
              <a:t> و</a:t>
            </a:r>
            <a:r>
              <a:rPr lang="ar-SA" sz="1300" dirty="0">
                <a:cs typeface="GE SS Text Light" panose="020A0503020102020204" pitchFamily="18" charset="-78"/>
              </a:rPr>
              <a:t>مجموعة المطاعم والفنادق </a:t>
            </a:r>
            <a:r>
              <a:rPr lang="ar-OM" sz="1300" dirty="0">
                <a:latin typeface="Arial" panose="020B0604020202020204" pitchFamily="34" charset="0"/>
                <a:ea typeface="GE SS Text Light" panose="020A0503020102020204" pitchFamily="18" charset="-78"/>
                <a:cs typeface="Arial" panose="020B0604020202020204" pitchFamily="34" charset="0"/>
              </a:rPr>
              <a:t>1.7</a:t>
            </a:r>
            <a:r>
              <a:rPr lang="ar-SA" sz="1300" dirty="0">
                <a:cs typeface="GE SS Text Light" panose="020A0503020102020204" pitchFamily="18" charset="-78"/>
              </a:rPr>
              <a:t>%، ومجموعة الأغذية والمشروبات </a:t>
            </a:r>
            <a:r>
              <a:rPr lang="ar-OM" sz="1300" dirty="0">
                <a:latin typeface="Arial" panose="020B0604020202020204" pitchFamily="34" charset="0"/>
                <a:ea typeface="GE SS Text Light" panose="020A0503020102020204" pitchFamily="18" charset="-78"/>
                <a:cs typeface="Arial" panose="020B0604020202020204" pitchFamily="34" charset="0"/>
              </a:rPr>
              <a:t>1.3</a:t>
            </a:r>
            <a:r>
              <a:rPr lang="ar-SA" sz="1300" dirty="0">
                <a:cs typeface="GE SS Text Light" panose="020A0503020102020204" pitchFamily="18" charset="-78"/>
              </a:rPr>
              <a:t>%، ومجموعة التعليم </a:t>
            </a:r>
            <a:r>
              <a:rPr lang="ar-OM" sz="1300" dirty="0">
                <a:latin typeface="Arial" panose="020B0604020202020204" pitchFamily="34" charset="0"/>
                <a:ea typeface="GE SS Text Light" panose="020A0503020102020204" pitchFamily="18" charset="-78"/>
                <a:cs typeface="Arial" panose="020B0604020202020204" pitchFamily="34" charset="0"/>
              </a:rPr>
              <a:t>0.8</a:t>
            </a:r>
            <a:r>
              <a:rPr lang="ar-SA" sz="1300" dirty="0">
                <a:cs typeface="GE SS Text Light" panose="020A0503020102020204" pitchFamily="18" charset="-78"/>
              </a:rPr>
              <a:t>%،</a:t>
            </a:r>
            <a:r>
              <a:rPr lang="ar-OM" sz="1300" dirty="0">
                <a:cs typeface="GE SS Text Light" panose="020A0503020102020204" pitchFamily="18" charset="-78"/>
              </a:rPr>
              <a:t> ومجموعة السلع والخدمات </a:t>
            </a:r>
            <a:r>
              <a:rPr lang="ar-OM" sz="1300" dirty="0"/>
              <a:t>0.4</a:t>
            </a:r>
            <a:r>
              <a:rPr lang="ar-OM" sz="1300" dirty="0">
                <a:cs typeface="GE SS Text Light" panose="020A0503020102020204" pitchFamily="18" charset="-78"/>
              </a:rPr>
              <a:t>%، في المقابل انخفضت الأسعار في كلٍ من </a:t>
            </a:r>
            <a:r>
              <a:rPr lang="ar-SA" sz="1300" dirty="0">
                <a:cs typeface="GE SS Text Light" panose="020A0503020102020204" pitchFamily="18" charset="-78"/>
              </a:rPr>
              <a:t>مجموعة</a:t>
            </a:r>
            <a:r>
              <a:rPr lang="ar-OM" sz="1300" dirty="0">
                <a:cs typeface="GE SS Text Light" panose="020A0503020102020204" pitchFamily="18" charset="-78"/>
              </a:rPr>
              <a:t> التبغ ومجموعة الصحة</a:t>
            </a:r>
            <a:r>
              <a:rPr lang="ar-SA" sz="1300" dirty="0">
                <a:cs typeface="GE SS Text Light" panose="020A0503020102020204" pitchFamily="18" charset="-78"/>
              </a:rPr>
              <a:t> </a:t>
            </a:r>
            <a:r>
              <a:rPr lang="ar-OM" sz="1300" dirty="0">
                <a:cs typeface="GE SS Text Light" panose="020A0503020102020204" pitchFamily="18" charset="-78"/>
              </a:rPr>
              <a:t>بنسبة </a:t>
            </a:r>
            <a:r>
              <a:rPr lang="ar-OM" sz="1300" dirty="0">
                <a:latin typeface="Arial" panose="020B0604020202020204" pitchFamily="34" charset="0"/>
                <a:ea typeface="GE SS Text Light" panose="020A0503020102020204" pitchFamily="18" charset="-78"/>
                <a:cs typeface="Arial" panose="020B0604020202020204" pitchFamily="34" charset="0"/>
              </a:rPr>
              <a:t>-0.9</a:t>
            </a:r>
            <a:r>
              <a:rPr lang="ar-SA" sz="1300" dirty="0">
                <a:cs typeface="GE SS Text Light" panose="020A0503020102020204" pitchFamily="18" charset="-78"/>
              </a:rPr>
              <a:t>%</a:t>
            </a:r>
            <a:r>
              <a:rPr lang="ar-OM" sz="1300" dirty="0">
                <a:cs typeface="GE SS Text Light" panose="020A0503020102020204" pitchFamily="18" charset="-78"/>
              </a:rPr>
              <a:t> لكل منهما</a:t>
            </a:r>
            <a:r>
              <a:rPr lang="ar-SA" sz="1300" dirty="0">
                <a:cs typeface="GE SS Text Light" panose="020A0503020102020204" pitchFamily="18" charset="-78"/>
              </a:rPr>
              <a:t>، ومجموعة الاتصالات </a:t>
            </a:r>
            <a:r>
              <a:rPr lang="ar-OM" sz="1300" dirty="0">
                <a:latin typeface="Arial" panose="020B0604020202020204" pitchFamily="34" charset="0"/>
                <a:ea typeface="GE SS Text Light" panose="020A0503020102020204" pitchFamily="18" charset="-78"/>
              </a:rPr>
              <a:t>-1.1</a:t>
            </a:r>
            <a:r>
              <a:rPr lang="ar-SA" sz="1300" dirty="0">
                <a:cs typeface="GE SS Text Light" panose="020A0503020102020204" pitchFamily="18" charset="-78"/>
              </a:rPr>
              <a:t>%</a:t>
            </a:r>
            <a:r>
              <a:rPr lang="ar-OM" sz="1300" dirty="0">
                <a:cs typeface="GE SS Text Light" panose="020A0503020102020204" pitchFamily="18" charset="-78"/>
              </a:rPr>
              <a:t>،</a:t>
            </a:r>
            <a:r>
              <a:rPr lang="ar-SA" sz="1300" dirty="0">
                <a:cs typeface="GE SS Text Light" panose="020A0503020102020204" pitchFamily="18" charset="-78"/>
              </a:rPr>
              <a:t> ومجموعة الملابس والأحذية </a:t>
            </a:r>
            <a:r>
              <a:rPr lang="ar-OM" sz="1300" dirty="0">
                <a:latin typeface="Arial" panose="020B0604020202020204" pitchFamily="34" charset="0"/>
                <a:ea typeface="GE SS Text Light" panose="020A0503020102020204" pitchFamily="18" charset="-78"/>
              </a:rPr>
              <a:t>-1.2</a:t>
            </a:r>
            <a:r>
              <a:rPr lang="ar-SA" sz="1300" dirty="0">
                <a:cs typeface="GE SS Text Light" panose="020A0503020102020204" pitchFamily="18" charset="-78"/>
              </a:rPr>
              <a:t>%،  ومجموعة</a:t>
            </a:r>
            <a:r>
              <a:rPr lang="ar-OM" sz="1300" dirty="0">
                <a:cs typeface="GE SS Text Light" panose="020A0503020102020204" pitchFamily="18" charset="-78"/>
              </a:rPr>
              <a:t> النقل</a:t>
            </a:r>
            <a:r>
              <a:rPr lang="ar-SA" sz="1300" dirty="0">
                <a:cs typeface="GE SS Text Light" panose="020A0503020102020204" pitchFamily="18" charset="-78"/>
              </a:rPr>
              <a:t> </a:t>
            </a:r>
            <a:r>
              <a:rPr lang="ar-OM" sz="1300" dirty="0">
                <a:latin typeface="Arial" panose="020B0604020202020204" pitchFamily="34" charset="0"/>
                <a:ea typeface="GE SS Text Light" panose="020A0503020102020204" pitchFamily="18" charset="-78"/>
                <a:cs typeface="Arial" panose="020B0604020202020204" pitchFamily="34" charset="0"/>
              </a:rPr>
              <a:t>-1.4</a:t>
            </a:r>
            <a:r>
              <a:rPr lang="ar-SA" sz="1300" dirty="0">
                <a:cs typeface="GE SS Text Light" panose="020A0503020102020204" pitchFamily="18" charset="-78"/>
              </a:rPr>
              <a:t>%، ومجموعة</a:t>
            </a:r>
            <a:r>
              <a:rPr lang="ar-OM" sz="1300" dirty="0">
                <a:cs typeface="GE SS Text Light" panose="020A0503020102020204" pitchFamily="18" charset="-78"/>
              </a:rPr>
              <a:t> </a:t>
            </a:r>
            <a:r>
              <a:rPr lang="ar-SA" sz="1300" dirty="0">
                <a:cs typeface="GE SS Text Light" panose="020A0503020102020204" pitchFamily="18" charset="-78"/>
              </a:rPr>
              <a:t>الأثاث والتجهيزات المنزلية </a:t>
            </a:r>
            <a:r>
              <a:rPr lang="ar-OM" sz="1300" dirty="0">
                <a:latin typeface="Arial" panose="020B0604020202020204" pitchFamily="34" charset="0"/>
                <a:ea typeface="GE SS Text Light" panose="020A0503020102020204" pitchFamily="18" charset="-78"/>
                <a:cs typeface="Arial" panose="020B0604020202020204" pitchFamily="34" charset="0"/>
              </a:rPr>
              <a:t>-2.6</a:t>
            </a:r>
            <a:r>
              <a:rPr lang="ar-SA" sz="1300" dirty="0">
                <a:cs typeface="GE SS Text Light" panose="020A0503020102020204" pitchFamily="18" charset="-78"/>
              </a:rPr>
              <a:t>%</a:t>
            </a:r>
            <a:r>
              <a:rPr lang="ar-OM" sz="1300" dirty="0">
                <a:cs typeface="GE SS Text Light" panose="020A0503020102020204" pitchFamily="18" charset="-78"/>
              </a:rPr>
              <a:t>.</a:t>
            </a:r>
            <a:endParaRPr lang="ar-SA" sz="1300" dirty="0">
              <a:cs typeface="GE SS Text Light" panose="020A0503020102020204" pitchFamily="18" charset="-78"/>
            </a:endParaRPr>
          </a:p>
        </p:txBody>
      </p:sp>
      <p:sp>
        <p:nvSpPr>
          <p:cNvPr id="10" name="TextBox 9"/>
          <p:cNvSpPr txBox="1"/>
          <p:nvPr/>
        </p:nvSpPr>
        <p:spPr>
          <a:xfrm>
            <a:off x="7929422" y="8060563"/>
            <a:ext cx="2788154" cy="1897827"/>
          </a:xfrm>
          <a:prstGeom prst="rect">
            <a:avLst/>
          </a:prstGeom>
          <a:noFill/>
        </p:spPr>
        <p:txBody>
          <a:bodyPr wrap="square" rtlCol="0">
            <a:spAutoFit/>
          </a:bodyPr>
          <a:lstStyle>
            <a:defPPr>
              <a:defRPr lang="en-US"/>
            </a:defPPr>
            <a:lvl1pPr algn="just" rtl="1"/>
          </a:lstStyle>
          <a:p>
            <a:pPr>
              <a:lnSpc>
                <a:spcPct val="130000"/>
              </a:lnSpc>
            </a:pPr>
            <a:r>
              <a:rPr lang="ar-JO" sz="1300" dirty="0">
                <a:latin typeface="GE SS Text Light" panose="020A0503020102020204" pitchFamily="18" charset="-78"/>
                <a:ea typeface="GE SS Text Light" panose="020A0503020102020204" pitchFamily="18" charset="-78"/>
                <a:cs typeface="GE SS Text Light" panose="020A0503020102020204" pitchFamily="18" charset="-78"/>
              </a:rPr>
              <a:t>وعلى مستوى دول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المجلس فقد </a:t>
            </a:r>
            <a:r>
              <a:rPr lang="ar-JO" sz="1300" dirty="0">
                <a:latin typeface="GE SS Text Light" panose="020A0503020102020204" pitchFamily="18" charset="-78"/>
                <a:ea typeface="GE SS Text Light" panose="020A0503020102020204" pitchFamily="18" charset="-78"/>
                <a:cs typeface="GE SS Text Light" panose="020A0503020102020204" pitchFamily="18" charset="-78"/>
              </a:rPr>
              <a:t>وصل</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معدل التضخم لدولة الكويت في شهر أبريل </a:t>
            </a:r>
            <a:r>
              <a:rPr lang="ar-OM" sz="1300" dirty="0">
                <a:latin typeface="Arial" panose="020B0604020202020204" pitchFamily="34" charset="0"/>
                <a:ea typeface="GE SS Text Light" panose="020A0503020102020204" pitchFamily="18" charset="-78"/>
                <a:cs typeface="Arial" panose="020B0604020202020204" pitchFamily="34" charset="0"/>
              </a:rPr>
              <a:t>2024</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م مقارنة بنفس الشهر من العام السابق إ</a:t>
            </a:r>
            <a:r>
              <a:rPr lang="ar-JO" sz="1300" dirty="0">
                <a:latin typeface="GE SS Text Light" panose="020A0503020102020204" pitchFamily="18" charset="-78"/>
                <a:ea typeface="GE SS Text Light" panose="020A0503020102020204" pitchFamily="18" charset="-78"/>
                <a:cs typeface="GE SS Text Light" panose="020A0503020102020204" pitchFamily="18" charset="-78"/>
              </a:rPr>
              <a:t>لى</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a:t>
            </a:r>
            <a:r>
              <a:rPr lang="ar-OM" sz="1300" dirty="0">
                <a:latin typeface="Arial" panose="020B0604020202020204" pitchFamily="34" charset="0"/>
                <a:ea typeface="GE SS Text Light" panose="020A0503020102020204" pitchFamily="18" charset="-78"/>
                <a:cs typeface="Arial" panose="020B0604020202020204" pitchFamily="34" charset="0"/>
              </a:rPr>
              <a:t>3.2</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تلتها المملكة العربية السعودية </a:t>
            </a:r>
            <a:r>
              <a:rPr lang="ar-OM" sz="1300" dirty="0">
                <a:latin typeface="Arial" panose="020B0604020202020204" pitchFamily="34" charset="0"/>
                <a:ea typeface="GE SS Text Light" panose="020A0503020102020204" pitchFamily="18" charset="-78"/>
              </a:rPr>
              <a:t>1.6</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ثم دولة قطر </a:t>
            </a:r>
            <a:r>
              <a:rPr lang="ar-OM" sz="1300" dirty="0">
                <a:latin typeface="GE SS Text Light" panose="020A0503020102020204" pitchFamily="18" charset="-78"/>
                <a:ea typeface="GE SS Text Light" panose="020A0503020102020204" pitchFamily="18" charset="-78"/>
              </a:rPr>
              <a:t>1.5</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ومملكة البحرين</a:t>
            </a:r>
            <a:r>
              <a:rPr lang="ar-OM" sz="1300" dirty="0">
                <a:latin typeface="Arial" panose="020B0604020202020204" pitchFamily="34" charset="0"/>
                <a:ea typeface="GE SS Text Light" panose="020A0503020102020204" pitchFamily="18" charset="-78"/>
              </a:rPr>
              <a:t> 1.2</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وسلطنة عمان </a:t>
            </a:r>
            <a:r>
              <a:rPr lang="ar-OM" sz="1300" dirty="0">
                <a:latin typeface="Arial" panose="020B0604020202020204" pitchFamily="34" charset="0"/>
                <a:ea typeface="GE SS Text Light" panose="020A0503020102020204" pitchFamily="18" charset="-78"/>
              </a:rPr>
              <a:t>0.4</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a:t>
            </a:r>
            <a:endParaRPr lang="en-US" sz="13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cxnSp>
        <p:nvCxnSpPr>
          <p:cNvPr id="11" name="Straight Connector 10"/>
          <p:cNvCxnSpPr/>
          <p:nvPr/>
        </p:nvCxnSpPr>
        <p:spPr>
          <a:xfrm flipH="1">
            <a:off x="509039" y="14425110"/>
            <a:ext cx="10047842" cy="0"/>
          </a:xfrm>
          <a:prstGeom prst="line">
            <a:avLst/>
          </a:prstGeom>
          <a:ln>
            <a:solidFill>
              <a:srgbClr val="7D735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07566" y="10713658"/>
            <a:ext cx="2667000" cy="2938112"/>
          </a:xfrm>
          <a:prstGeom prst="rect">
            <a:avLst/>
          </a:prstGeom>
          <a:noFill/>
        </p:spPr>
        <p:txBody>
          <a:bodyPr wrap="square" rtlCol="0">
            <a:spAutoFit/>
          </a:bodyPr>
          <a:lstStyle>
            <a:defPPr>
              <a:defRPr lang="en-US"/>
            </a:defPPr>
            <a:lvl1pPr algn="just" rtl="1"/>
          </a:lstStyle>
          <a:p>
            <a:pPr>
              <a:lnSpc>
                <a:spcPct val="130000"/>
              </a:lnSpc>
            </a:pPr>
            <a:r>
              <a:rPr lang="ar-JO" sz="1300" dirty="0">
                <a:latin typeface="GE SS Text Light" panose="020A0503020102020204" pitchFamily="18" charset="-78"/>
                <a:ea typeface="GE SS Text Light" panose="020A0503020102020204" pitchFamily="18" charset="-78"/>
                <a:cs typeface="GE SS Text Light" panose="020A0503020102020204" pitchFamily="18" charset="-78"/>
              </a:rPr>
              <a:t>وعلى مستوى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أهم الشركاء التجاريين في واردات </a:t>
            </a:r>
            <a:r>
              <a:rPr lang="ar-JO" sz="1300" dirty="0">
                <a:latin typeface="GE SS Text Light" panose="020A0503020102020204" pitchFamily="18" charset="-78"/>
                <a:ea typeface="GE SS Text Light" panose="020A0503020102020204" pitchFamily="18" charset="-78"/>
                <a:cs typeface="GE SS Text Light" panose="020A0503020102020204" pitchFamily="18" charset="-78"/>
              </a:rPr>
              <a:t>دول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المجلس فقد سجلت جمهورية الهند أعلى نسبة تضخم في شهر أبريل </a:t>
            </a:r>
            <a:r>
              <a:rPr lang="ar-OM" sz="1300" dirty="0">
                <a:latin typeface="Arial" panose="020B0604020202020204" pitchFamily="34" charset="0"/>
                <a:ea typeface="GE SS Text Light" panose="020A0503020102020204" pitchFamily="18" charset="-78"/>
                <a:cs typeface="Arial" panose="020B0604020202020204" pitchFamily="34" charset="0"/>
              </a:rPr>
              <a:t>2024</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م مقارنة بنفس الشهر من العام السابق بنسبة </a:t>
            </a:r>
            <a:r>
              <a:rPr lang="ar-OM" sz="1300" dirty="0">
                <a:latin typeface="Arial" panose="020B0604020202020204" pitchFamily="34" charset="0"/>
                <a:ea typeface="GE SS Text Light" panose="020A0503020102020204" pitchFamily="18" charset="-78"/>
                <a:cs typeface="Arial" panose="020B0604020202020204" pitchFamily="34" charset="0"/>
              </a:rPr>
              <a:t>3.9</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تلتها البرازيل </a:t>
            </a:r>
            <a:r>
              <a:rPr lang="ar-OM" sz="1300" dirty="0">
                <a:latin typeface="Arial" panose="020B0604020202020204" pitchFamily="34" charset="0"/>
                <a:ea typeface="GE SS Text Light" panose="020A0503020102020204" pitchFamily="18" charset="-78"/>
              </a:rPr>
              <a:t>3.7</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ثم الولايات المتحدة الأمريكية </a:t>
            </a:r>
            <a:r>
              <a:rPr lang="ar-OM" sz="1300" dirty="0">
                <a:latin typeface="Arial" panose="020B0604020202020204" pitchFamily="34" charset="0"/>
                <a:ea typeface="GE SS Text Light" panose="020A0503020102020204" pitchFamily="18" charset="-78"/>
              </a:rPr>
              <a:t>3.4</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والمملكة المتحدة بنسبة </a:t>
            </a:r>
            <a:r>
              <a:rPr lang="ar-OM" sz="1300" dirty="0">
                <a:latin typeface="Arial" panose="020B0604020202020204" pitchFamily="34" charset="0"/>
                <a:ea typeface="GE SS Text Light" panose="020A0503020102020204" pitchFamily="18" charset="-78"/>
              </a:rPr>
              <a:t>3.0</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 </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وكوريا الجنوبية</a:t>
            </a:r>
            <a:r>
              <a:rPr lang="ar-OM" sz="1300" dirty="0">
                <a:latin typeface="Arial" panose="020B0604020202020204" pitchFamily="34" charset="0"/>
                <a:ea typeface="GE SS Text Light" panose="020A0503020102020204" pitchFamily="18" charset="-78"/>
                <a:cs typeface="GE SS Text Light" panose="020A0503020102020204" pitchFamily="18" charset="-78"/>
              </a:rPr>
              <a:t> </a:t>
            </a:r>
            <a:r>
              <a:rPr lang="ar-OM" sz="1300" dirty="0">
                <a:latin typeface="Arial" panose="020B0604020202020204" pitchFamily="34" charset="0"/>
                <a:ea typeface="GE SS Text Light" panose="020A0503020102020204" pitchFamily="18" charset="-78"/>
              </a:rPr>
              <a:t>2.9</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واليابان </a:t>
            </a:r>
            <a:r>
              <a:rPr lang="ar-OM" sz="1300" dirty="0">
                <a:latin typeface="Arial" panose="020B0604020202020204" pitchFamily="34" charset="0"/>
                <a:ea typeface="GE SS Text Light" panose="020A0503020102020204" pitchFamily="18" charset="-78"/>
              </a:rPr>
              <a:t>2.5</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وكلًا من ألمانيا وفرنسا </a:t>
            </a:r>
            <a:r>
              <a:rPr lang="ar-OM" sz="1300" dirty="0">
                <a:latin typeface="Arial" panose="020B0604020202020204" pitchFamily="34" charset="0"/>
                <a:ea typeface="GE SS Text Light" panose="020A0503020102020204" pitchFamily="18" charset="-78"/>
              </a:rPr>
              <a:t>2.2</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لكل منهما، وإيطاليا </a:t>
            </a:r>
            <a:r>
              <a:rPr lang="ar-OM" sz="1300" dirty="0">
                <a:latin typeface="GE SS Text Light" panose="020A0503020102020204" pitchFamily="18" charset="-78"/>
                <a:ea typeface="GE SS Text Light" panose="020A0503020102020204" pitchFamily="18" charset="-78"/>
              </a:rPr>
              <a:t>0.8</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 والصين </a:t>
            </a:r>
            <a:r>
              <a:rPr lang="ar-OM" sz="1300" dirty="0">
                <a:latin typeface="Arial" panose="020B0604020202020204" pitchFamily="34" charset="0"/>
                <a:ea typeface="GE SS Text Light" panose="020A0503020102020204" pitchFamily="18" charset="-78"/>
              </a:rPr>
              <a:t>0.3</a:t>
            </a:r>
            <a:r>
              <a:rPr lang="ar-OM" sz="1300" dirty="0">
                <a:latin typeface="GE SS Text Light" panose="020A0503020102020204" pitchFamily="18" charset="-78"/>
                <a:ea typeface="GE SS Text Light" panose="020A0503020102020204" pitchFamily="18" charset="-78"/>
                <a:cs typeface="GE SS Text Light" panose="020A0503020102020204" pitchFamily="18" charset="-78"/>
              </a:rPr>
              <a:t>%.</a:t>
            </a:r>
            <a:r>
              <a:rPr lang="ar-SA" sz="1300" dirty="0">
                <a:latin typeface="GE SS Text Light" panose="020A0503020102020204" pitchFamily="18" charset="-78"/>
                <a:ea typeface="GE SS Text Light" panose="020A0503020102020204" pitchFamily="18" charset="-78"/>
                <a:cs typeface="GE SS Text Light" panose="020A0503020102020204" pitchFamily="18" charset="-78"/>
              </a:rPr>
              <a:t> </a:t>
            </a:r>
            <a:endParaRPr lang="en-US" sz="1300"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 name="Rectangle 1"/>
          <p:cNvSpPr/>
          <p:nvPr/>
        </p:nvSpPr>
        <p:spPr>
          <a:xfrm>
            <a:off x="-5026684" y="6419845"/>
            <a:ext cx="4718474" cy="321945"/>
          </a:xfrm>
          <a:prstGeom prst="rect">
            <a:avLst/>
          </a:prstGeom>
          <a:noFill/>
          <a:ln w="6350">
            <a:solidFill>
              <a:srgbClr val="C19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2CC5F60-53B9-4699-ABB0-5B53ADE2C276}"/>
              </a:ext>
            </a:extLst>
          </p:cNvPr>
          <p:cNvSpPr txBox="1"/>
          <p:nvPr/>
        </p:nvSpPr>
        <p:spPr>
          <a:xfrm>
            <a:off x="47661" y="3391623"/>
            <a:ext cx="2920287" cy="4148508"/>
          </a:xfrm>
          <a:prstGeom prst="rect">
            <a:avLst/>
          </a:prstGeom>
          <a:noFill/>
        </p:spPr>
        <p:txBody>
          <a:bodyPr wrap="square" rtlCol="0">
            <a:spAutoFit/>
          </a:bodyPr>
          <a:lstStyle/>
          <a:p>
            <a:pPr algn="just">
              <a:lnSpc>
                <a:spcPct val="130000"/>
              </a:lnSpc>
            </a:pPr>
            <a:r>
              <a:rPr lang="en-US" sz="1200" dirty="0">
                <a:latin typeface="Arial" panose="020B0604020202020204" pitchFamily="34" charset="0"/>
                <a:ea typeface="GE SS Text Light" panose="020A0503020102020204" pitchFamily="18" charset="-78"/>
                <a:cs typeface="Arial" panose="020B0604020202020204" pitchFamily="34" charset="0"/>
              </a:rPr>
              <a:t>Consumer prices for the GCC countries increased in April 2024, compared to the same period of the previous year, by 1.3%, which is lower than the European Union inflation rate of 2.6%.</a:t>
            </a:r>
          </a:p>
          <a:p>
            <a:pPr algn="just">
              <a:lnSpc>
                <a:spcPct val="130000"/>
              </a:lnSpc>
            </a:pPr>
            <a:r>
              <a:rPr lang="en-US" sz="1200" dirty="0">
                <a:latin typeface="Arial" panose="020B0604020202020204" pitchFamily="34" charset="0"/>
                <a:ea typeface="GE SS Text Light" panose="020A0503020102020204" pitchFamily="18" charset="-78"/>
                <a:cs typeface="Arial" panose="020B0604020202020204" pitchFamily="34" charset="0"/>
              </a:rPr>
              <a:t>The housing group increased by 4.9%, the culture and entertainment group 3.0%, the restaurants and hotels group 1.7%, the food and beverage group 1.3%, the education group 0.8%, and the Miscellaneous group 0.4%. On the other hand, prices decreased in both the tobacco group and the health group by </a:t>
            </a:r>
            <a:br>
              <a:rPr lang="en-US" sz="1200" dirty="0">
                <a:latin typeface="Arial" panose="020B0604020202020204" pitchFamily="34" charset="0"/>
                <a:ea typeface="GE SS Text Light" panose="020A0503020102020204" pitchFamily="18" charset="-78"/>
                <a:cs typeface="Arial" panose="020B0604020202020204" pitchFamily="34" charset="0"/>
              </a:rPr>
            </a:br>
            <a:r>
              <a:rPr lang="en-US" sz="1200" dirty="0">
                <a:latin typeface="Arial" panose="020B0604020202020204" pitchFamily="34" charset="0"/>
                <a:ea typeface="GE SS Text Light" panose="020A0503020102020204" pitchFamily="18" charset="-78"/>
                <a:cs typeface="Arial" panose="020B0604020202020204" pitchFamily="34" charset="0"/>
              </a:rPr>
              <a:t>-0.9% each, the Communications group -1.1%, the Clothing group -1.2%, the Transportation group -1.4%, and the Furniture group -2.6%.</a:t>
            </a:r>
            <a:endParaRPr lang="ar-SA" sz="1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D1FEA8D-F9CF-4CAF-873B-0A8BB3C3EAA6}"/>
              </a:ext>
            </a:extLst>
          </p:cNvPr>
          <p:cNvSpPr txBox="1"/>
          <p:nvPr/>
        </p:nvSpPr>
        <p:spPr>
          <a:xfrm>
            <a:off x="26646" y="8112808"/>
            <a:ext cx="2941302" cy="2145844"/>
          </a:xfrm>
          <a:prstGeom prst="rect">
            <a:avLst/>
          </a:prstGeom>
          <a:noFill/>
        </p:spPr>
        <p:txBody>
          <a:bodyPr wrap="square" rtlCol="0">
            <a:spAutoFit/>
          </a:bodyPr>
          <a:lstStyle>
            <a:defPPr>
              <a:defRPr lang="en-US"/>
            </a:defPPr>
            <a:lvl1pPr algn="just" rtl="1"/>
          </a:lstStyle>
          <a:p>
            <a:pPr rtl="0">
              <a:lnSpc>
                <a:spcPct val="130000"/>
              </a:lnSpc>
            </a:pPr>
            <a:r>
              <a:rPr lang="en-US" sz="1300" dirty="0">
                <a:latin typeface="Arial" panose="020B0604020202020204" pitchFamily="34" charset="0"/>
                <a:ea typeface="GE SS Text Light" panose="020A0503020102020204" pitchFamily="18" charset="-78"/>
                <a:cs typeface="Arial" panose="020B0604020202020204" pitchFamily="34" charset="0"/>
              </a:rPr>
              <a:t>At the GCC level, the inflation rate for the State of Kuwait in April 2024 compared to the same month of the previous year reached 3.2%, followed by the Kingdom of Saudi Arabia 1.6%, then the State of Qatar 1.5%, the Kingdom of Bahrain 1.2%, and the Sultanate of Oman 0.4%.</a:t>
            </a:r>
          </a:p>
        </p:txBody>
      </p:sp>
      <p:sp>
        <p:nvSpPr>
          <p:cNvPr id="27" name="TextBox 26">
            <a:extLst>
              <a:ext uri="{FF2B5EF4-FFF2-40B4-BE49-F238E27FC236}">
                <a16:creationId xmlns:a16="http://schemas.microsoft.com/office/drawing/2014/main" id="{2F6307E0-A030-424B-A9B1-184D138F060B}"/>
              </a:ext>
            </a:extLst>
          </p:cNvPr>
          <p:cNvSpPr txBox="1"/>
          <p:nvPr/>
        </p:nvSpPr>
        <p:spPr>
          <a:xfrm>
            <a:off x="144198" y="10798374"/>
            <a:ext cx="2929489" cy="3186129"/>
          </a:xfrm>
          <a:prstGeom prst="rect">
            <a:avLst/>
          </a:prstGeom>
          <a:noFill/>
        </p:spPr>
        <p:txBody>
          <a:bodyPr wrap="square" rtlCol="0">
            <a:spAutoFit/>
          </a:bodyPr>
          <a:lstStyle>
            <a:defPPr>
              <a:defRPr lang="en-US"/>
            </a:defPPr>
            <a:lvl1pPr algn="just" rtl="1"/>
          </a:lstStyle>
          <a:p>
            <a:pPr rtl="0">
              <a:lnSpc>
                <a:spcPct val="130000"/>
              </a:lnSpc>
            </a:pPr>
            <a:r>
              <a:rPr lang="en-US" sz="1300" dirty="0">
                <a:latin typeface="Arial" panose="020B0604020202020204" pitchFamily="34" charset="0"/>
                <a:ea typeface="GE SS Text Light" panose="020A0503020102020204" pitchFamily="18" charset="-78"/>
                <a:cs typeface="Arial" panose="020B0604020202020204" pitchFamily="34" charset="0"/>
              </a:rPr>
              <a:t>At the level of the most important trading partners in GCC imports, the Republic of India recorded the highest inflation rate in April 2024 compared to the same month of the previous year at a rate of 3.9%, followed by Brazil at 3.7%, then the United States of America at 3.4%, the United Kingdom at 3.0%, and South Korea. 2.9%, Japan 2.5%, Germany and France 2.2% each, Italy 0.8%, and China 0.3%.</a:t>
            </a:r>
          </a:p>
        </p:txBody>
      </p:sp>
      <p:sp>
        <p:nvSpPr>
          <p:cNvPr id="28" name="Rectangle 27">
            <a:extLst>
              <a:ext uri="{FF2B5EF4-FFF2-40B4-BE49-F238E27FC236}">
                <a16:creationId xmlns:a16="http://schemas.microsoft.com/office/drawing/2014/main" id="{8D146CE6-34B5-4B14-A2D3-3717AB7D42AC}"/>
              </a:ext>
            </a:extLst>
          </p:cNvPr>
          <p:cNvSpPr/>
          <p:nvPr/>
        </p:nvSpPr>
        <p:spPr>
          <a:xfrm>
            <a:off x="101712" y="2324735"/>
            <a:ext cx="5177455" cy="922347"/>
          </a:xfrm>
          <a:prstGeom prst="rect">
            <a:avLst/>
          </a:prstGeom>
          <a:solidFill>
            <a:srgbClr val="ECF1E7"/>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lnSpc>
                <a:spcPct val="120000"/>
              </a:lnSpc>
            </a:pPr>
            <a:r>
              <a:rPr lang="en-US" sz="1500" dirty="0">
                <a:solidFill>
                  <a:schemeClr val="tx1"/>
                </a:solidFill>
                <a:latin typeface="Arial" panose="020B0604020202020204" pitchFamily="34" charset="0"/>
                <a:ea typeface="GE SS Text Light" panose="020A0503020102020204" pitchFamily="18" charset="-78"/>
                <a:cs typeface="Arial" panose="020B0604020202020204" pitchFamily="34" charset="0"/>
              </a:rPr>
              <a:t>The general inflation rate increased by 1.3% at the GCC in </a:t>
            </a:r>
            <a:br>
              <a:rPr lang="en-US" sz="1500" dirty="0">
                <a:solidFill>
                  <a:schemeClr val="tx1"/>
                </a:solidFill>
                <a:latin typeface="Arial" panose="020B0604020202020204" pitchFamily="34" charset="0"/>
                <a:ea typeface="GE SS Text Light" panose="020A0503020102020204" pitchFamily="18" charset="-78"/>
                <a:cs typeface="Arial" panose="020B0604020202020204" pitchFamily="34" charset="0"/>
              </a:rPr>
            </a:br>
            <a:r>
              <a:rPr lang="en-US" sz="1500" dirty="0">
                <a:solidFill>
                  <a:schemeClr val="tx1"/>
                </a:solidFill>
                <a:latin typeface="Arial" panose="020B0604020202020204" pitchFamily="34" charset="0"/>
                <a:ea typeface="GE SS Text Light" panose="020A0503020102020204" pitchFamily="18" charset="-78"/>
                <a:cs typeface="Arial" panose="020B0604020202020204" pitchFamily="34" charset="0"/>
              </a:rPr>
              <a:t>April 2024 compared to September of the previous year.</a:t>
            </a:r>
          </a:p>
        </p:txBody>
      </p:sp>
      <p:sp>
        <p:nvSpPr>
          <p:cNvPr id="29" name="TextBox 28">
            <a:extLst>
              <a:ext uri="{FF2B5EF4-FFF2-40B4-BE49-F238E27FC236}">
                <a16:creationId xmlns:a16="http://schemas.microsoft.com/office/drawing/2014/main" id="{2C7CD7E3-C98A-4B8E-A40B-72398001DAC7}"/>
              </a:ext>
            </a:extLst>
          </p:cNvPr>
          <p:cNvSpPr txBox="1"/>
          <p:nvPr/>
        </p:nvSpPr>
        <p:spPr>
          <a:xfrm>
            <a:off x="49504" y="1469914"/>
            <a:ext cx="3545024" cy="785343"/>
          </a:xfrm>
          <a:prstGeom prst="rect">
            <a:avLst/>
          </a:prstGeom>
          <a:noFill/>
        </p:spPr>
        <p:txBody>
          <a:bodyPr wrap="square" rtlCol="0">
            <a:spAutoFit/>
          </a:bodyPr>
          <a:lstStyle/>
          <a:p>
            <a:pPr>
              <a:lnSpc>
                <a:spcPct val="150000"/>
              </a:lnSpc>
            </a:pPr>
            <a:r>
              <a:rPr lang="en-US" sz="1600" b="1" dirty="0">
                <a:latin typeface="Arial" panose="020B0604020202020204" pitchFamily="34" charset="0"/>
                <a:ea typeface="GE SS Text Light" panose="020A0503020102020204" pitchFamily="18" charset="-78"/>
                <a:cs typeface="Arial" panose="020B0604020202020204" pitchFamily="34" charset="0"/>
              </a:rPr>
              <a:t>General Gulf Inflation of the GCC for April 202</a:t>
            </a:r>
            <a:r>
              <a:rPr lang="ar-OM" sz="1600" b="1" dirty="0">
                <a:latin typeface="Arial" panose="020B0604020202020204" pitchFamily="34" charset="0"/>
                <a:ea typeface="GE SS Text Light" panose="020A0503020102020204" pitchFamily="18" charset="-78"/>
                <a:cs typeface="Arial" panose="020B0604020202020204" pitchFamily="34" charset="0"/>
              </a:rPr>
              <a:t>4</a:t>
            </a:r>
            <a:endParaRPr lang="ar-OM" dirty="0">
              <a:solidFill>
                <a:srgbClr val="FF0000"/>
              </a:solidFill>
              <a:latin typeface="Arial" panose="020B0604020202020204" pitchFamily="34" charset="0"/>
              <a:ea typeface="GE SS Text Bold" panose="020A0503020102020204" pitchFamily="18" charset="-78"/>
              <a:cs typeface="Arial" panose="020B0604020202020204" pitchFamily="34" charset="0"/>
            </a:endParaRPr>
          </a:p>
        </p:txBody>
      </p:sp>
      <p:sp>
        <p:nvSpPr>
          <p:cNvPr id="32" name="Rectangle 31">
            <a:extLst>
              <a:ext uri="{FF2B5EF4-FFF2-40B4-BE49-F238E27FC236}">
                <a16:creationId xmlns:a16="http://schemas.microsoft.com/office/drawing/2014/main" id="{BF2F1C91-E194-40B8-AC14-F132B9A86596}"/>
              </a:ext>
            </a:extLst>
          </p:cNvPr>
          <p:cNvSpPr/>
          <p:nvPr/>
        </p:nvSpPr>
        <p:spPr>
          <a:xfrm>
            <a:off x="723355" y="1610585"/>
            <a:ext cx="184731" cy="338554"/>
          </a:xfrm>
          <a:prstGeom prst="rect">
            <a:avLst/>
          </a:prstGeom>
        </p:spPr>
        <p:txBody>
          <a:bodyPr wrap="none">
            <a:spAutoFit/>
          </a:bodyPr>
          <a:lstStyle/>
          <a:p>
            <a:endParaRPr lang="en-US" sz="1600" dirty="0">
              <a:solidFill>
                <a:srgbClr val="FF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D023D17-C64B-43AE-88B1-99355FBA4D83}"/>
              </a:ext>
            </a:extLst>
          </p:cNvPr>
          <p:cNvSpPr/>
          <p:nvPr/>
        </p:nvSpPr>
        <p:spPr>
          <a:xfrm>
            <a:off x="3232806" y="3779146"/>
            <a:ext cx="4490721"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Annual Inflation Rates (%) for CPI in GCC, April 2024 </a:t>
            </a:r>
          </a:p>
        </p:txBody>
      </p:sp>
      <p:sp>
        <p:nvSpPr>
          <p:cNvPr id="37" name="Rectangle 36">
            <a:extLst>
              <a:ext uri="{FF2B5EF4-FFF2-40B4-BE49-F238E27FC236}">
                <a16:creationId xmlns:a16="http://schemas.microsoft.com/office/drawing/2014/main" id="{A13ACC86-9EE9-4376-BB21-EC4E4778C23F}"/>
              </a:ext>
            </a:extLst>
          </p:cNvPr>
          <p:cNvSpPr/>
          <p:nvPr/>
        </p:nvSpPr>
        <p:spPr>
          <a:xfrm>
            <a:off x="3701555" y="8443014"/>
            <a:ext cx="339823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Annual Inflation Rate (%) for CPI, April 2024 </a:t>
            </a:r>
            <a:endParaRPr lang="en-US" sz="1400" dirty="0"/>
          </a:p>
        </p:txBody>
      </p:sp>
      <p:sp>
        <p:nvSpPr>
          <p:cNvPr id="38" name="Rectangle 37">
            <a:extLst>
              <a:ext uri="{FF2B5EF4-FFF2-40B4-BE49-F238E27FC236}">
                <a16:creationId xmlns:a16="http://schemas.microsoft.com/office/drawing/2014/main" id="{53BB0207-35F8-4827-9C5F-D9D3D9B2894B}"/>
              </a:ext>
            </a:extLst>
          </p:cNvPr>
          <p:cNvSpPr/>
          <p:nvPr/>
        </p:nvSpPr>
        <p:spPr>
          <a:xfrm>
            <a:off x="3853883" y="11193781"/>
            <a:ext cx="3358163"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Annual Inflation Rate (%) for CPI, April 2024</a:t>
            </a:r>
          </a:p>
        </p:txBody>
      </p:sp>
      <p:graphicFrame>
        <p:nvGraphicFramePr>
          <p:cNvPr id="40" name="Table 39">
            <a:extLst>
              <a:ext uri="{FF2B5EF4-FFF2-40B4-BE49-F238E27FC236}">
                <a16:creationId xmlns:a16="http://schemas.microsoft.com/office/drawing/2014/main" id="{B895BAAD-02B3-43D8-9293-7123EC64894F}"/>
              </a:ext>
            </a:extLst>
          </p:cNvPr>
          <p:cNvGraphicFramePr>
            <a:graphicFrameLocks noGrp="1"/>
          </p:cNvGraphicFramePr>
          <p:nvPr>
            <p:extLst>
              <p:ext uri="{D42A27DB-BD31-4B8C-83A1-F6EECF244321}">
                <p14:modId xmlns:p14="http://schemas.microsoft.com/office/powerpoint/2010/main" val="3656528183"/>
              </p:ext>
            </p:extLst>
          </p:nvPr>
        </p:nvGraphicFramePr>
        <p:xfrm>
          <a:off x="3120085" y="4162280"/>
          <a:ext cx="1590251" cy="3034317"/>
        </p:xfrm>
        <a:graphic>
          <a:graphicData uri="http://schemas.openxmlformats.org/drawingml/2006/table">
            <a:tbl>
              <a:tblPr firstRow="1" firstCol="1" bandRow="1">
                <a:tableStyleId>{5C22544A-7EE6-4342-B048-85BDC9FD1C3A}</a:tableStyleId>
              </a:tblPr>
              <a:tblGrid>
                <a:gridCol w="1590251">
                  <a:extLst>
                    <a:ext uri="{9D8B030D-6E8A-4147-A177-3AD203B41FA5}">
                      <a16:colId xmlns:a16="http://schemas.microsoft.com/office/drawing/2014/main" val="3739445584"/>
                    </a:ext>
                  </a:extLst>
                </a:gridCol>
              </a:tblGrid>
              <a:tr h="206034">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kern="1200" dirty="0">
                          <a:solidFill>
                            <a:schemeClr val="bg1">
                              <a:lumMod val="50000"/>
                            </a:schemeClr>
                          </a:solidFill>
                          <a:effectLst/>
                          <a:latin typeface="+mn-lt"/>
                          <a:ea typeface="+mn-ea"/>
                          <a:cs typeface="+mn-cs"/>
                        </a:rPr>
                        <a:t>Housing</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877628"/>
                  </a:ext>
                </a:extLst>
              </a:tr>
              <a:tr h="25908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kern="1200" dirty="0">
                          <a:solidFill>
                            <a:schemeClr val="bg1">
                              <a:lumMod val="50000"/>
                            </a:schemeClr>
                          </a:solidFill>
                          <a:effectLst/>
                          <a:latin typeface="+mn-lt"/>
                          <a:ea typeface="+mn-ea"/>
                          <a:cs typeface="+mn-cs"/>
                        </a:rPr>
                        <a:t>Recreation and culture</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718029"/>
                  </a:ext>
                </a:extLst>
              </a:tr>
              <a:tr h="24384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Restaurants and hotels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745103"/>
                  </a:ext>
                </a:extLst>
              </a:tr>
              <a:tr h="230183">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Food and Beverage</a:t>
                      </a:r>
                      <a:endParaRPr lang="en-US" sz="900" b="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34714"/>
                  </a:ext>
                </a:extLst>
              </a:tr>
              <a:tr h="24384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kern="1200" dirty="0">
                          <a:solidFill>
                            <a:schemeClr val="bg1">
                              <a:lumMod val="50000"/>
                            </a:schemeClr>
                          </a:solidFill>
                          <a:effectLst/>
                          <a:latin typeface="+mn-lt"/>
                          <a:ea typeface="+mn-ea"/>
                          <a:cs typeface="+mn-cs"/>
                        </a:rPr>
                        <a:t>General inflation rate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6286052"/>
                  </a:ext>
                </a:extLst>
              </a:tr>
              <a:tr h="18288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Education</a:t>
                      </a:r>
                      <a:endParaRPr lang="en-US" sz="900" b="0" kern="1200" dirty="0">
                        <a:solidFill>
                          <a:schemeClr val="bg1">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2785425"/>
                  </a:ext>
                </a:extLst>
              </a:tr>
              <a:tr h="230505">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Miscellaneous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3075004"/>
                  </a:ext>
                </a:extLst>
              </a:tr>
              <a:tr h="26670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Health</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7730721"/>
                  </a:ext>
                </a:extLst>
              </a:tr>
              <a:tr h="150271">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Tobacco</a:t>
                      </a:r>
                      <a:endParaRPr lang="en-US" sz="800" b="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0273755"/>
                  </a:ext>
                </a:extLst>
              </a:tr>
              <a:tr h="272666">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Communication</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500029"/>
                  </a:ext>
                </a:extLst>
              </a:tr>
              <a:tr h="224763">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Clothing </a:t>
                      </a:r>
                      <a:r>
                        <a:rPr lang="en-US" sz="900" b="0" kern="1200" dirty="0">
                          <a:solidFill>
                            <a:schemeClr val="bg1">
                              <a:lumMod val="50000"/>
                            </a:schemeClr>
                          </a:solidFill>
                          <a:effectLst/>
                          <a:latin typeface="+mn-lt"/>
                          <a:ea typeface="+mn-ea"/>
                          <a:cs typeface="+mn-cs"/>
                        </a:rPr>
                        <a:t>and footwear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742106"/>
                  </a:ext>
                </a:extLst>
              </a:tr>
              <a:tr h="223040">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kern="1200" dirty="0">
                          <a:solidFill>
                            <a:schemeClr val="bg1">
                              <a:lumMod val="50000"/>
                            </a:schemeClr>
                          </a:solidFill>
                          <a:effectLst/>
                          <a:latin typeface="+mn-lt"/>
                          <a:ea typeface="+mn-ea"/>
                          <a:cs typeface="+mn-cs"/>
                        </a:rPr>
                        <a:t>Transport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600243"/>
                  </a:ext>
                </a:extLst>
              </a:tr>
              <a:tr h="300515">
                <a:tc>
                  <a:txBody>
                    <a:bodyPr/>
                    <a:lstStyle/>
                    <a:p>
                      <a:pPr marL="0" marR="0" lvl="0" indent="0" algn="l" defTabSz="1080181" rtl="0" eaLnBrk="1" fontAlgn="auto" latinLnBrk="0" hangingPunct="1">
                        <a:lnSpc>
                          <a:spcPct val="107000"/>
                        </a:lnSpc>
                        <a:spcBef>
                          <a:spcPts val="0"/>
                        </a:spcBef>
                        <a:spcAft>
                          <a:spcPts val="0"/>
                        </a:spcAft>
                        <a:buClrTx/>
                        <a:buSzTx/>
                        <a:buFontTx/>
                        <a:buNone/>
                        <a:tabLst/>
                        <a:defRPr/>
                      </a:pPr>
                      <a:r>
                        <a:rPr lang="en-US" sz="900" b="0" dirty="0">
                          <a:solidFill>
                            <a:schemeClr val="bg1">
                              <a:lumMod val="50000"/>
                            </a:schemeClr>
                          </a:solidFill>
                          <a:effectLst/>
                        </a:rPr>
                        <a:t>Furnishings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5894864"/>
                  </a:ext>
                </a:extLst>
              </a:tr>
            </a:tbl>
          </a:graphicData>
        </a:graphic>
      </p:graphicFrame>
      <p:graphicFrame>
        <p:nvGraphicFramePr>
          <p:cNvPr id="41" name="Table 40">
            <a:extLst>
              <a:ext uri="{FF2B5EF4-FFF2-40B4-BE49-F238E27FC236}">
                <a16:creationId xmlns:a16="http://schemas.microsoft.com/office/drawing/2014/main" id="{33274A09-C12E-4D7D-B7D5-646CC0E0B043}"/>
              </a:ext>
            </a:extLst>
          </p:cNvPr>
          <p:cNvGraphicFramePr>
            <a:graphicFrameLocks noGrp="1"/>
          </p:cNvGraphicFramePr>
          <p:nvPr>
            <p:extLst>
              <p:ext uri="{D42A27DB-BD31-4B8C-83A1-F6EECF244321}">
                <p14:modId xmlns:p14="http://schemas.microsoft.com/office/powerpoint/2010/main" val="2826226959"/>
              </p:ext>
            </p:extLst>
          </p:nvPr>
        </p:nvGraphicFramePr>
        <p:xfrm>
          <a:off x="3623915" y="10298712"/>
          <a:ext cx="4288465" cy="259080"/>
        </p:xfrm>
        <a:graphic>
          <a:graphicData uri="http://schemas.openxmlformats.org/drawingml/2006/table">
            <a:tbl>
              <a:tblPr firstRow="1" bandRow="1">
                <a:tableStyleId>{5C22544A-7EE6-4342-B048-85BDC9FD1C3A}</a:tableStyleId>
              </a:tblPr>
              <a:tblGrid>
                <a:gridCol w="556260">
                  <a:extLst>
                    <a:ext uri="{9D8B030D-6E8A-4147-A177-3AD203B41FA5}">
                      <a16:colId xmlns:a16="http://schemas.microsoft.com/office/drawing/2014/main" val="448406848"/>
                    </a:ext>
                  </a:extLst>
                </a:gridCol>
                <a:gridCol w="747058">
                  <a:extLst>
                    <a:ext uri="{9D8B030D-6E8A-4147-A177-3AD203B41FA5}">
                      <a16:colId xmlns:a16="http://schemas.microsoft.com/office/drawing/2014/main" val="2364396858"/>
                    </a:ext>
                  </a:extLst>
                </a:gridCol>
                <a:gridCol w="769322">
                  <a:extLst>
                    <a:ext uri="{9D8B030D-6E8A-4147-A177-3AD203B41FA5}">
                      <a16:colId xmlns:a16="http://schemas.microsoft.com/office/drawing/2014/main" val="3767201303"/>
                    </a:ext>
                  </a:extLst>
                </a:gridCol>
                <a:gridCol w="704668">
                  <a:extLst>
                    <a:ext uri="{9D8B030D-6E8A-4147-A177-3AD203B41FA5}">
                      <a16:colId xmlns:a16="http://schemas.microsoft.com/office/drawing/2014/main" val="3133354718"/>
                    </a:ext>
                  </a:extLst>
                </a:gridCol>
                <a:gridCol w="768027">
                  <a:extLst>
                    <a:ext uri="{9D8B030D-6E8A-4147-A177-3AD203B41FA5}">
                      <a16:colId xmlns:a16="http://schemas.microsoft.com/office/drawing/2014/main" val="2237511795"/>
                    </a:ext>
                  </a:extLst>
                </a:gridCol>
                <a:gridCol w="743130">
                  <a:extLst>
                    <a:ext uri="{9D8B030D-6E8A-4147-A177-3AD203B41FA5}">
                      <a16:colId xmlns:a16="http://schemas.microsoft.com/office/drawing/2014/main" val="3753710551"/>
                    </a:ext>
                  </a:extLst>
                </a:gridCol>
              </a:tblGrid>
              <a:tr h="156551">
                <a:tc>
                  <a:txBody>
                    <a:bodyPr/>
                    <a:lstStyle/>
                    <a:p>
                      <a:r>
                        <a:rPr lang="en-US" sz="1100" b="0" dirty="0">
                          <a:solidFill>
                            <a:schemeClr val="bg1">
                              <a:lumMod val="50000"/>
                            </a:schemeClr>
                          </a:solidFill>
                        </a:rPr>
                        <a:t>Oman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bg1">
                              <a:lumMod val="50000"/>
                            </a:schemeClr>
                          </a:solidFill>
                        </a:rPr>
                        <a:t>   Bahrain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bg1">
                              <a:lumMod val="50000"/>
                            </a:schemeClr>
                          </a:solidFill>
                        </a:rPr>
                        <a:t>      GCC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bg1">
                              <a:lumMod val="50000"/>
                            </a:schemeClr>
                          </a:solidFill>
                        </a:rPr>
                        <a:t>   Qatar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bg1">
                              <a:lumMod val="50000"/>
                            </a:schemeClr>
                          </a:solidFill>
                        </a:rPr>
                        <a:t> Saudi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bg1">
                              <a:lumMod val="50000"/>
                            </a:schemeClr>
                          </a:solidFill>
                        </a:rPr>
                        <a:t>Kuwait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5697309"/>
                  </a:ext>
                </a:extLst>
              </a:tr>
            </a:tbl>
          </a:graphicData>
        </a:graphic>
      </p:graphicFrame>
      <p:graphicFrame>
        <p:nvGraphicFramePr>
          <p:cNvPr id="43" name="Table 42">
            <a:extLst>
              <a:ext uri="{FF2B5EF4-FFF2-40B4-BE49-F238E27FC236}">
                <a16:creationId xmlns:a16="http://schemas.microsoft.com/office/drawing/2014/main" id="{3FB42AC7-D23C-4F55-A352-CA753CDA8085}"/>
              </a:ext>
            </a:extLst>
          </p:cNvPr>
          <p:cNvGraphicFramePr>
            <a:graphicFrameLocks noGrp="1"/>
          </p:cNvGraphicFramePr>
          <p:nvPr>
            <p:extLst>
              <p:ext uri="{D42A27DB-BD31-4B8C-83A1-F6EECF244321}">
                <p14:modId xmlns:p14="http://schemas.microsoft.com/office/powerpoint/2010/main" val="1845320390"/>
              </p:ext>
            </p:extLst>
          </p:nvPr>
        </p:nvGraphicFramePr>
        <p:xfrm>
          <a:off x="3234159" y="11531731"/>
          <a:ext cx="1193061" cy="2568708"/>
        </p:xfrm>
        <a:graphic>
          <a:graphicData uri="http://schemas.openxmlformats.org/drawingml/2006/table">
            <a:tbl>
              <a:tblPr firstRow="1" bandRow="1">
                <a:tableStyleId>{5C22544A-7EE6-4342-B048-85BDC9FD1C3A}</a:tableStyleId>
              </a:tblPr>
              <a:tblGrid>
                <a:gridCol w="1193061">
                  <a:extLst>
                    <a:ext uri="{9D8B030D-6E8A-4147-A177-3AD203B41FA5}">
                      <a16:colId xmlns:a16="http://schemas.microsoft.com/office/drawing/2014/main" val="831387343"/>
                    </a:ext>
                  </a:extLst>
                </a:gridCol>
              </a:tblGrid>
              <a:tr h="157693">
                <a:tc>
                  <a:txBody>
                    <a:bodyPr/>
                    <a:lstStyle/>
                    <a:p>
                      <a:pPr>
                        <a:lnSpc>
                          <a:spcPts val="900"/>
                        </a:lnSpc>
                      </a:pPr>
                      <a:r>
                        <a:rPr lang="en-US" sz="1100" b="0" dirty="0">
                          <a:solidFill>
                            <a:schemeClr val="bg1">
                              <a:lumMod val="50000"/>
                            </a:schemeClr>
                          </a:solidFill>
                        </a:rPr>
                        <a:t>India</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552977"/>
                  </a:ext>
                </a:extLst>
              </a:tr>
              <a:tr h="199163">
                <a:tc>
                  <a:txBody>
                    <a:bodyPr/>
                    <a:lstStyle/>
                    <a:p>
                      <a:pPr>
                        <a:lnSpc>
                          <a:spcPts val="900"/>
                        </a:lnSpc>
                      </a:pPr>
                      <a:r>
                        <a:rPr lang="en-US" sz="1100" b="0" dirty="0">
                          <a:solidFill>
                            <a:schemeClr val="bg1">
                              <a:lumMod val="50000"/>
                            </a:schemeClr>
                          </a:solidFill>
                        </a:rPr>
                        <a:t>Brazil</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42378"/>
                  </a:ext>
                </a:extLst>
              </a:tr>
              <a:tr h="199163">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United States</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454424"/>
                  </a:ext>
                </a:extLst>
              </a:tr>
              <a:tr h="199163">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United Kingdom</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630589"/>
                  </a:ext>
                </a:extLst>
              </a:tr>
              <a:tr h="199163">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South Korea</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028405"/>
                  </a:ext>
                </a:extLst>
              </a:tr>
              <a:tr h="199163">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European Union</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209455"/>
                  </a:ext>
                </a:extLst>
              </a:tr>
              <a:tr h="191599">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Japan</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1263930"/>
                  </a:ext>
                </a:extLst>
              </a:tr>
              <a:tr h="199163">
                <a:tc>
                  <a:txBody>
                    <a:bodyPr/>
                    <a:lstStyle/>
                    <a:p>
                      <a:pPr marL="0" marR="0" lvl="0" indent="0" algn="l" defTabSz="1080181" rtl="0" eaLnBrk="1" fontAlgn="auto" latinLnBrk="0" hangingPunct="1">
                        <a:lnSpc>
                          <a:spcPts val="900"/>
                        </a:lnSpc>
                        <a:spcBef>
                          <a:spcPts val="0"/>
                        </a:spcBef>
                        <a:spcAft>
                          <a:spcPts val="0"/>
                        </a:spcAft>
                        <a:buClrTx/>
                        <a:buSzTx/>
                        <a:buFontTx/>
                        <a:buNone/>
                        <a:tabLst/>
                        <a:defRPr/>
                      </a:pPr>
                      <a:r>
                        <a:rPr lang="en-US" sz="1100" b="0" dirty="0">
                          <a:solidFill>
                            <a:schemeClr val="bg1">
                              <a:lumMod val="50000"/>
                            </a:schemeClr>
                          </a:solidFill>
                        </a:rPr>
                        <a:t>France</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8504434"/>
                  </a:ext>
                </a:extLst>
              </a:tr>
              <a:tr h="199163">
                <a:tc>
                  <a:txBody>
                    <a:bodyPr/>
                    <a:lstStyle/>
                    <a:p>
                      <a:pPr>
                        <a:lnSpc>
                          <a:spcPts val="900"/>
                        </a:lnSpc>
                      </a:pPr>
                      <a:r>
                        <a:rPr lang="en-US" sz="1100" b="0" dirty="0">
                          <a:solidFill>
                            <a:schemeClr val="bg1">
                              <a:lumMod val="50000"/>
                            </a:schemeClr>
                          </a:solidFill>
                        </a:rPr>
                        <a:t>Germany</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64079"/>
                  </a:ext>
                </a:extLst>
              </a:tr>
              <a:tr h="199163">
                <a:tc>
                  <a:txBody>
                    <a:bodyPr/>
                    <a:lstStyle/>
                    <a:p>
                      <a:pPr>
                        <a:lnSpc>
                          <a:spcPts val="900"/>
                        </a:lnSpc>
                      </a:pPr>
                      <a:r>
                        <a:rPr lang="en-US" sz="1100" b="0" dirty="0">
                          <a:solidFill>
                            <a:schemeClr val="bg1">
                              <a:lumMod val="50000"/>
                            </a:schemeClr>
                          </a:solidFill>
                        </a:rPr>
                        <a:t>GCC</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893708"/>
                  </a:ext>
                </a:extLst>
              </a:tr>
              <a:tr h="127843">
                <a:tc>
                  <a:txBody>
                    <a:bodyPr/>
                    <a:lstStyle/>
                    <a:p>
                      <a:pPr>
                        <a:lnSpc>
                          <a:spcPts val="900"/>
                        </a:lnSpc>
                      </a:pPr>
                      <a:r>
                        <a:rPr lang="en-US" sz="1100" b="0" dirty="0">
                          <a:solidFill>
                            <a:schemeClr val="bg1">
                              <a:lumMod val="50000"/>
                            </a:schemeClr>
                          </a:solidFill>
                        </a:rPr>
                        <a:t>Italy</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900206"/>
                  </a:ext>
                </a:extLst>
              </a:tr>
              <a:tr h="199163">
                <a:tc>
                  <a:txBody>
                    <a:bodyPr/>
                    <a:lstStyle/>
                    <a:p>
                      <a:pPr>
                        <a:lnSpc>
                          <a:spcPts val="900"/>
                        </a:lnSpc>
                      </a:pPr>
                      <a:r>
                        <a:rPr lang="en-US" sz="1100" b="0" dirty="0">
                          <a:solidFill>
                            <a:schemeClr val="bg1">
                              <a:lumMod val="50000"/>
                            </a:schemeClr>
                          </a:solidFill>
                        </a:rPr>
                        <a:t>China</a:t>
                      </a:r>
                    </a:p>
                  </a:txBody>
                  <a:tcP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892198"/>
                  </a:ext>
                </a:extLst>
              </a:tr>
            </a:tbl>
          </a:graphicData>
        </a:graphic>
      </p:graphicFrame>
      <p:sp>
        <p:nvSpPr>
          <p:cNvPr id="34" name="TextBox 33">
            <a:extLst>
              <a:ext uri="{FF2B5EF4-FFF2-40B4-BE49-F238E27FC236}">
                <a16:creationId xmlns:a16="http://schemas.microsoft.com/office/drawing/2014/main" id="{C171A16D-A163-458A-8C91-701052F978A6}"/>
              </a:ext>
            </a:extLst>
          </p:cNvPr>
          <p:cNvSpPr txBox="1"/>
          <p:nvPr/>
        </p:nvSpPr>
        <p:spPr>
          <a:xfrm>
            <a:off x="7669174" y="1242355"/>
            <a:ext cx="2233264" cy="307777"/>
          </a:xfrm>
          <a:prstGeom prst="rect">
            <a:avLst/>
          </a:prstGeom>
          <a:noFill/>
        </p:spPr>
        <p:txBody>
          <a:bodyPr wrap="square" rtlCol="0">
            <a:spAutoFit/>
          </a:bodyPr>
          <a:lstStyle/>
          <a:p>
            <a:pPr rtl="1"/>
            <a:r>
              <a:rPr lang="en-US" sz="1400" b="1" dirty="0">
                <a:solidFill>
                  <a:schemeClr val="bg1"/>
                </a:solidFill>
                <a:latin typeface="Arial" panose="020B0604020202020204" pitchFamily="34" charset="0"/>
                <a:ea typeface="GE SS Text Bold" panose="020A0503020102020204" pitchFamily="18" charset="-78"/>
                <a:cs typeface="Arial" panose="020B0604020202020204" pitchFamily="34" charset="0"/>
              </a:rPr>
              <a:t>Weekly Summary</a:t>
            </a:r>
          </a:p>
        </p:txBody>
      </p:sp>
      <p:sp>
        <p:nvSpPr>
          <p:cNvPr id="35" name="Rectangle 34">
            <a:extLst>
              <a:ext uri="{FF2B5EF4-FFF2-40B4-BE49-F238E27FC236}">
                <a16:creationId xmlns:a16="http://schemas.microsoft.com/office/drawing/2014/main" id="{5B00FCDC-A3C4-415B-B6A4-A65B1AAC018A}"/>
              </a:ext>
            </a:extLst>
          </p:cNvPr>
          <p:cNvSpPr/>
          <p:nvPr/>
        </p:nvSpPr>
        <p:spPr>
          <a:xfrm>
            <a:off x="9433131" y="1213604"/>
            <a:ext cx="574196" cy="400110"/>
          </a:xfrm>
          <a:prstGeom prst="rect">
            <a:avLst/>
          </a:prstGeom>
        </p:spPr>
        <p:txBody>
          <a:bodyPr wrap="none">
            <a:spAutoFit/>
          </a:bodyPr>
          <a:lstStyle/>
          <a:p>
            <a:r>
              <a:rPr lang="en-US" sz="2000" b="1" dirty="0">
                <a:solidFill>
                  <a:schemeClr val="bg1"/>
                </a:solidFill>
              </a:rPr>
              <a:t>219</a:t>
            </a:r>
            <a:endParaRPr lang="en-US" sz="2000" dirty="0">
              <a:solidFill>
                <a:schemeClr val="bg1"/>
              </a:solidFill>
            </a:endParaRPr>
          </a:p>
        </p:txBody>
      </p:sp>
      <p:graphicFrame>
        <p:nvGraphicFramePr>
          <p:cNvPr id="17" name="Chart 16">
            <a:extLst>
              <a:ext uri="{FF2B5EF4-FFF2-40B4-BE49-F238E27FC236}">
                <a16:creationId xmlns:a16="http://schemas.microsoft.com/office/drawing/2014/main" id="{629526F7-03D9-4A87-B8A1-4DC0314CAF04}"/>
              </a:ext>
            </a:extLst>
          </p:cNvPr>
          <p:cNvGraphicFramePr/>
          <p:nvPr>
            <p:extLst>
              <p:ext uri="{D42A27DB-BD31-4B8C-83A1-F6EECF244321}">
                <p14:modId xmlns:p14="http://schemas.microsoft.com/office/powerpoint/2010/main" val="499807610"/>
              </p:ext>
            </p:extLst>
          </p:nvPr>
        </p:nvGraphicFramePr>
        <p:xfrm>
          <a:off x="3067619" y="3487288"/>
          <a:ext cx="4778939" cy="4278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EA11B66-B4A3-4E42-9078-0048595E99B0}"/>
              </a:ext>
            </a:extLst>
          </p:cNvPr>
          <p:cNvGraphicFramePr/>
          <p:nvPr>
            <p:extLst>
              <p:ext uri="{D42A27DB-BD31-4B8C-83A1-F6EECF244321}">
                <p14:modId xmlns:p14="http://schemas.microsoft.com/office/powerpoint/2010/main" val="2656553001"/>
              </p:ext>
            </p:extLst>
          </p:nvPr>
        </p:nvGraphicFramePr>
        <p:xfrm>
          <a:off x="3038480" y="8179403"/>
          <a:ext cx="4839005" cy="23064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13513065-DDEF-45DB-A46B-F1860B59FAAF}"/>
              </a:ext>
            </a:extLst>
          </p:cNvPr>
          <p:cNvGraphicFramePr/>
          <p:nvPr>
            <p:extLst>
              <p:ext uri="{D42A27DB-BD31-4B8C-83A1-F6EECF244321}">
                <p14:modId xmlns:p14="http://schemas.microsoft.com/office/powerpoint/2010/main" val="3312646874"/>
              </p:ext>
            </p:extLst>
          </p:nvPr>
        </p:nvGraphicFramePr>
        <p:xfrm>
          <a:off x="3062257" y="10796078"/>
          <a:ext cx="4839005" cy="360334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61C78527-AE88-4DAB-A7E8-02AEC9A636CF}"/>
              </a:ext>
            </a:extLst>
          </p:cNvPr>
          <p:cNvSpPr txBox="1"/>
          <p:nvPr/>
        </p:nvSpPr>
        <p:spPr>
          <a:xfrm>
            <a:off x="2721632" y="14447057"/>
            <a:ext cx="6250918" cy="261610"/>
          </a:xfrm>
          <a:prstGeom prst="rect">
            <a:avLst/>
          </a:prstGeom>
          <a:noFill/>
        </p:spPr>
        <p:txBody>
          <a:bodyPr wrap="square" rtlCol="0">
            <a:spAutoFit/>
          </a:bodyPr>
          <a:lstStyle/>
          <a:p>
            <a:r>
              <a:rPr lang="en-US" sz="1100" dirty="0">
                <a:hlinkClick r:id="rId7"/>
              </a:rPr>
              <a:t>https://www.gccstat.org/images/gccstat/docman/Standards/GCC-CPI-Methodology_2020_1.pdf</a:t>
            </a:r>
            <a:endParaRPr lang="en-US" sz="1100" dirty="0"/>
          </a:p>
        </p:txBody>
      </p:sp>
      <p:sp>
        <p:nvSpPr>
          <p:cNvPr id="9" name="TextBox 8">
            <a:extLst>
              <a:ext uri="{FF2B5EF4-FFF2-40B4-BE49-F238E27FC236}">
                <a16:creationId xmlns:a16="http://schemas.microsoft.com/office/drawing/2014/main" id="{8F95055D-BD0A-45BA-A6C5-E6C866C89BF5}"/>
              </a:ext>
            </a:extLst>
          </p:cNvPr>
          <p:cNvSpPr txBox="1"/>
          <p:nvPr/>
        </p:nvSpPr>
        <p:spPr>
          <a:xfrm>
            <a:off x="8778945" y="14748359"/>
            <a:ext cx="1705916" cy="276999"/>
          </a:xfrm>
          <a:prstGeom prst="rect">
            <a:avLst/>
          </a:prstGeom>
          <a:noFill/>
        </p:spPr>
        <p:txBody>
          <a:bodyPr wrap="none" rtlCol="0">
            <a:spAutoFit/>
          </a:bodyPr>
          <a:lstStyle/>
          <a:p>
            <a:pPr algn="r" rtl="1"/>
            <a:r>
              <a:rPr lang="ar-OM" sz="1200" dirty="0"/>
              <a:t>* يشمل التضخم لدولة الإمارات</a:t>
            </a:r>
            <a:endParaRPr lang="en-US" sz="1200" dirty="0"/>
          </a:p>
        </p:txBody>
      </p:sp>
      <p:sp>
        <p:nvSpPr>
          <p:cNvPr id="12" name="TextBox 11">
            <a:extLst>
              <a:ext uri="{FF2B5EF4-FFF2-40B4-BE49-F238E27FC236}">
                <a16:creationId xmlns:a16="http://schemas.microsoft.com/office/drawing/2014/main" id="{85DA7B41-D9D5-4318-9AF0-C1C6827CBF12}"/>
              </a:ext>
            </a:extLst>
          </p:cNvPr>
          <p:cNvSpPr txBox="1"/>
          <p:nvPr/>
        </p:nvSpPr>
        <p:spPr>
          <a:xfrm>
            <a:off x="9568958" y="14478810"/>
            <a:ext cx="840295" cy="261610"/>
          </a:xfrm>
          <a:prstGeom prst="rect">
            <a:avLst/>
          </a:prstGeom>
          <a:noFill/>
        </p:spPr>
        <p:txBody>
          <a:bodyPr wrap="none" rtlCol="0">
            <a:spAutoFit/>
          </a:bodyPr>
          <a:lstStyle/>
          <a:p>
            <a:r>
              <a:rPr lang="ar-OM" sz="1100" dirty="0"/>
              <a:t>رابط المنهجية:</a:t>
            </a:r>
            <a:endParaRPr lang="en-US" sz="1100" dirty="0"/>
          </a:p>
        </p:txBody>
      </p:sp>
      <p:sp>
        <p:nvSpPr>
          <p:cNvPr id="36" name="TextBox 35">
            <a:extLst>
              <a:ext uri="{FF2B5EF4-FFF2-40B4-BE49-F238E27FC236}">
                <a16:creationId xmlns:a16="http://schemas.microsoft.com/office/drawing/2014/main" id="{14B7E75A-7A36-4C0A-8CD9-B6F54268EF3E}"/>
              </a:ext>
            </a:extLst>
          </p:cNvPr>
          <p:cNvSpPr txBox="1"/>
          <p:nvPr/>
        </p:nvSpPr>
        <p:spPr>
          <a:xfrm>
            <a:off x="881672" y="14434951"/>
            <a:ext cx="1252266" cy="261610"/>
          </a:xfrm>
          <a:prstGeom prst="rect">
            <a:avLst/>
          </a:prstGeom>
          <a:noFill/>
        </p:spPr>
        <p:txBody>
          <a:bodyPr wrap="none" rtlCol="0">
            <a:spAutoFit/>
          </a:bodyPr>
          <a:lstStyle/>
          <a:p>
            <a:r>
              <a:rPr lang="en-US" sz="1100" dirty="0"/>
              <a:t>Methodology Link:</a:t>
            </a:r>
          </a:p>
        </p:txBody>
      </p:sp>
      <p:sp>
        <p:nvSpPr>
          <p:cNvPr id="39" name="TextBox 38">
            <a:extLst>
              <a:ext uri="{FF2B5EF4-FFF2-40B4-BE49-F238E27FC236}">
                <a16:creationId xmlns:a16="http://schemas.microsoft.com/office/drawing/2014/main" id="{4D3BEE83-F4CC-4893-92EA-70832DFC42D9}"/>
              </a:ext>
            </a:extLst>
          </p:cNvPr>
          <p:cNvSpPr txBox="1"/>
          <p:nvPr/>
        </p:nvSpPr>
        <p:spPr>
          <a:xfrm>
            <a:off x="841193" y="14735328"/>
            <a:ext cx="1794787" cy="276999"/>
          </a:xfrm>
          <a:prstGeom prst="rect">
            <a:avLst/>
          </a:prstGeom>
          <a:noFill/>
        </p:spPr>
        <p:txBody>
          <a:bodyPr wrap="none" rtlCol="0">
            <a:spAutoFit/>
          </a:bodyPr>
          <a:lstStyle/>
          <a:p>
            <a:pPr algn="l"/>
            <a:r>
              <a:rPr lang="en-US" sz="1200" dirty="0"/>
              <a:t>*Includes Inflation of UAE</a:t>
            </a:r>
          </a:p>
        </p:txBody>
      </p:sp>
      <p:sp>
        <p:nvSpPr>
          <p:cNvPr id="46" name="TextBox 45">
            <a:extLst>
              <a:ext uri="{FF2B5EF4-FFF2-40B4-BE49-F238E27FC236}">
                <a16:creationId xmlns:a16="http://schemas.microsoft.com/office/drawing/2014/main" id="{B4C94AC1-3BE1-4810-BACE-4E432FCB3338}"/>
              </a:ext>
            </a:extLst>
          </p:cNvPr>
          <p:cNvSpPr txBox="1"/>
          <p:nvPr/>
        </p:nvSpPr>
        <p:spPr>
          <a:xfrm>
            <a:off x="1147793" y="1115866"/>
            <a:ext cx="1348447" cy="369332"/>
          </a:xfrm>
          <a:prstGeom prst="rect">
            <a:avLst/>
          </a:prstGeom>
          <a:noFill/>
        </p:spPr>
        <p:txBody>
          <a:bodyPr wrap="none" rtlCol="0">
            <a:spAutoFit/>
          </a:bodyPr>
          <a:lstStyle/>
          <a:p>
            <a:pPr algn="r" rtl="1"/>
            <a:r>
              <a:rPr lang="ar-OM" dirty="0">
                <a:solidFill>
                  <a:schemeClr val="bg1"/>
                </a:solidFill>
                <a:latin typeface="Arial" panose="020B0604020202020204" pitchFamily="34" charset="0"/>
                <a:ea typeface="GE SS Text Light" panose="020A0503020102020204" pitchFamily="18" charset="-78"/>
                <a:cs typeface="Arial" panose="020B0604020202020204" pitchFamily="34" charset="0"/>
              </a:rPr>
              <a:t>2024/7/29</a:t>
            </a:r>
            <a:r>
              <a:rPr lang="ar-OM"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rPr>
              <a:t>م</a:t>
            </a:r>
            <a:endParaRPr lang="en-US"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47" name="TextBox 46">
            <a:extLst>
              <a:ext uri="{FF2B5EF4-FFF2-40B4-BE49-F238E27FC236}">
                <a16:creationId xmlns:a16="http://schemas.microsoft.com/office/drawing/2014/main" id="{5E67EA1F-DFD0-4128-A75A-6B09AEC46988}"/>
              </a:ext>
            </a:extLst>
          </p:cNvPr>
          <p:cNvSpPr txBox="1"/>
          <p:nvPr/>
        </p:nvSpPr>
        <p:spPr>
          <a:xfrm>
            <a:off x="3062319" y="1117730"/>
            <a:ext cx="673582" cy="369332"/>
          </a:xfrm>
          <a:prstGeom prst="rect">
            <a:avLst/>
          </a:prstGeom>
          <a:noFill/>
        </p:spPr>
        <p:txBody>
          <a:bodyPr wrap="none" rtlCol="0">
            <a:spAutoFit/>
          </a:bodyPr>
          <a:lstStyle/>
          <a:p>
            <a:pPr algn="r" rtl="1"/>
            <a:r>
              <a:rPr lang="ar-OM"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rPr>
              <a:t>العدد</a:t>
            </a:r>
            <a:endParaRPr lang="en-US" dirty="0">
              <a:solidFill>
                <a:schemeClr val="bg1"/>
              </a:solidFill>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48" name="TextBox 47">
            <a:extLst>
              <a:ext uri="{FF2B5EF4-FFF2-40B4-BE49-F238E27FC236}">
                <a16:creationId xmlns:a16="http://schemas.microsoft.com/office/drawing/2014/main" id="{6E30A9F4-A124-460E-AA96-E6CEA9F5D3BD}"/>
              </a:ext>
            </a:extLst>
          </p:cNvPr>
          <p:cNvSpPr txBox="1"/>
          <p:nvPr/>
        </p:nvSpPr>
        <p:spPr>
          <a:xfrm>
            <a:off x="2616887" y="1117730"/>
            <a:ext cx="5693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rial" panose="020B0604020202020204" pitchFamily="34" charset="0"/>
                <a:cs typeface="Arial" panose="020B0604020202020204" pitchFamily="34" charset="0"/>
              </a:rPr>
              <a:t>28</a:t>
            </a:r>
            <a:r>
              <a:rPr lang="ar-OM" b="1" dirty="0">
                <a:solidFill>
                  <a:schemeClr val="bg1"/>
                </a:solidFill>
                <a:latin typeface="Arial" panose="020B0604020202020204" pitchFamily="34" charset="0"/>
                <a:cs typeface="Arial" panose="020B0604020202020204" pitchFamily="34" charset="0"/>
              </a:rPr>
              <a:t>5</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87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22696</TotalTime>
  <Words>696</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 SS Text Bold</vt:lpstr>
      <vt:lpstr>GE SS Text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Najat Al-Ghanami</cp:lastModifiedBy>
  <cp:revision>563</cp:revision>
  <cp:lastPrinted>2024-07-29T04:47:25Z</cp:lastPrinted>
  <dcterms:created xsi:type="dcterms:W3CDTF">2019-12-31T07:05:51Z</dcterms:created>
  <dcterms:modified xsi:type="dcterms:W3CDTF">2024-07-29T04:54:39Z</dcterms:modified>
</cp:coreProperties>
</file>